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78" r:id="rId3"/>
    <p:sldId id="257" r:id="rId4"/>
    <p:sldId id="258" r:id="rId5"/>
    <p:sldId id="259" r:id="rId6"/>
    <p:sldId id="260" r:id="rId7"/>
    <p:sldId id="300" r:id="rId8"/>
    <p:sldId id="290" r:id="rId9"/>
    <p:sldId id="291" r:id="rId10"/>
    <p:sldId id="295" r:id="rId11"/>
    <p:sldId id="296" r:id="rId12"/>
    <p:sldId id="297" r:id="rId13"/>
    <p:sldId id="264" r:id="rId14"/>
    <p:sldId id="279" r:id="rId15"/>
    <p:sldId id="280" r:id="rId16"/>
    <p:sldId id="298" r:id="rId17"/>
    <p:sldId id="281" r:id="rId18"/>
    <p:sldId id="289" r:id="rId19"/>
    <p:sldId id="286" r:id="rId20"/>
    <p:sldId id="282" r:id="rId21"/>
    <p:sldId id="285" r:id="rId22"/>
    <p:sldId id="299" r:id="rId23"/>
    <p:sldId id="288" r:id="rId24"/>
    <p:sldId id="262" r:id="rId25"/>
    <p:sldId id="268"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298" autoAdjust="0"/>
  </p:normalViewPr>
  <p:slideViewPr>
    <p:cSldViewPr>
      <p:cViewPr varScale="1">
        <p:scale>
          <a:sx n="124" d="100"/>
          <a:sy n="124" d="100"/>
        </p:scale>
        <p:origin x="-12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5FF38-CA0B-4F33-9363-3093B0D9A4A0}" type="datetimeFigureOut">
              <a:rPr lang="en-US" smtClean="0"/>
              <a:pPr/>
              <a:t>9/11/2012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962A4-5E66-4B1F-AD61-E83465F5022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109AB4-BB22-41C1-87FD-8C7C953DEF5E}" type="slidenum">
              <a:rPr lang="en-US" smtClean="0"/>
              <a:pPr fontAlgn="base">
                <a:spcBef>
                  <a:spcPct val="0"/>
                </a:spcBef>
                <a:spcAft>
                  <a:spcPct val="0"/>
                </a:spcAft>
                <a:defRPr/>
              </a:pPr>
              <a:t>1</a:t>
            </a:fld>
            <a:endParaRPr lang="en-US" dirty="0"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C624D68-D182-4BEB-A955-3A38A4857189}" type="datetime4">
              <a:rPr lang="en-US" smtClean="0"/>
              <a:pPr fontAlgn="base">
                <a:spcBef>
                  <a:spcPct val="0"/>
                </a:spcBef>
                <a:spcAft>
                  <a:spcPct val="0"/>
                </a:spcAft>
                <a:defRPr/>
              </a:pPr>
              <a:t>September 11, 2012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74D256-7568-482C-A54F-60C081C5C1EA}" type="slidenum">
              <a:rPr lang="en-US" smtClean="0"/>
              <a:pPr fontAlgn="base">
                <a:spcBef>
                  <a:spcPct val="0"/>
                </a:spcBef>
                <a:spcAft>
                  <a:spcPct val="0"/>
                </a:spcAft>
                <a:defRPr/>
              </a:pPr>
              <a:t>3</a:t>
            </a:fld>
            <a:endParaRPr lang="en-US" dirty="0"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234CC9E-A3EA-42F9-9A12-F9470E38BCB3}" type="datetime4">
              <a:rPr lang="en-US" smtClean="0"/>
              <a:pPr fontAlgn="base">
                <a:spcBef>
                  <a:spcPct val="0"/>
                </a:spcBef>
                <a:spcAft>
                  <a:spcPct val="0"/>
                </a:spcAft>
                <a:defRPr/>
              </a:pPr>
              <a:t>September 11, 2012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AA97C-E45E-429B-B35F-36CCB79FCC61}" type="slidenum">
              <a:rPr lang="en-US" smtClean="0"/>
              <a:pPr fontAlgn="base">
                <a:spcBef>
                  <a:spcPct val="0"/>
                </a:spcBef>
                <a:spcAft>
                  <a:spcPct val="0"/>
                </a:spcAft>
                <a:defRPr/>
              </a:pPr>
              <a:t>4</a:t>
            </a:fld>
            <a:endParaRPr lang="en-US" dirty="0"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C36BAA5-049E-43DA-92AC-8C19463A4682}" type="datetime4">
              <a:rPr lang="en-US" smtClean="0"/>
              <a:pPr fontAlgn="base">
                <a:spcBef>
                  <a:spcPct val="0"/>
                </a:spcBef>
                <a:spcAft>
                  <a:spcPct val="0"/>
                </a:spcAft>
                <a:defRPr/>
              </a:pPr>
              <a:t>September 11, 2012</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C5BD5D5-9788-447A-88C1-DBFAC454FE25}"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013FA6-EB73-44E8-8F38-E9832FBDD5D3}" type="slidenum">
              <a:rPr lang="en-US" smtClean="0"/>
              <a:pPr fontAlgn="base">
                <a:spcBef>
                  <a:spcPct val="0"/>
                </a:spcBef>
                <a:spcAft>
                  <a:spcPct val="0"/>
                </a:spcAft>
                <a:defRPr/>
              </a:pPr>
              <a:t>6</a:t>
            </a:fld>
            <a:endParaRPr lang="en-US" dirty="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EE358AC-6716-4CB8-AA87-2114363E69DC}" type="datetime4">
              <a:rPr lang="en-US" smtClean="0"/>
              <a:pPr fontAlgn="base">
                <a:spcBef>
                  <a:spcPct val="0"/>
                </a:spcBef>
                <a:spcAft>
                  <a:spcPct val="0"/>
                </a:spcAft>
                <a:defRPr/>
              </a:pPr>
              <a:t>September 11, 2012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109AB4-BB22-41C1-87FD-8C7C953DEF5E}" type="slidenum">
              <a:rPr lang="en-US" smtClean="0"/>
              <a:pPr fontAlgn="base">
                <a:spcBef>
                  <a:spcPct val="0"/>
                </a:spcBef>
                <a:spcAft>
                  <a:spcPct val="0"/>
                </a:spcAft>
                <a:defRPr/>
              </a:pPr>
              <a:t>7</a:t>
            </a:fld>
            <a:endParaRPr lang="en-US" dirty="0"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C624D68-D182-4BEB-A955-3A38A4857189}" type="datetime4">
              <a:rPr lang="en-US" smtClean="0"/>
              <a:pPr fontAlgn="base">
                <a:spcBef>
                  <a:spcPct val="0"/>
                </a:spcBef>
                <a:spcAft>
                  <a:spcPct val="0"/>
                </a:spcAft>
                <a:defRPr/>
              </a:pPr>
              <a:t>September 11, 2012</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An artifact or artifact (from Latin phrase </a:t>
            </a:r>
            <a:r>
              <a:rPr lang="en-US" sz="1200" i="1" dirty="0" smtClean="0"/>
              <a:t>arte factum</a:t>
            </a:r>
            <a:r>
              <a:rPr lang="en-US" sz="1200" dirty="0" smtClean="0"/>
              <a:t>, from </a:t>
            </a:r>
            <a:r>
              <a:rPr lang="en-US" sz="1200" i="1" dirty="0" smtClean="0"/>
              <a:t>ars</a:t>
            </a:r>
            <a:r>
              <a:rPr lang="en-US" sz="1200" dirty="0" smtClean="0"/>
              <a:t> skill + </a:t>
            </a:r>
            <a:r>
              <a:rPr lang="en-US" sz="1200" i="1" dirty="0" smtClean="0"/>
              <a:t>facere</a:t>
            </a:r>
            <a:r>
              <a:rPr lang="en-US" sz="1200" dirty="0" smtClean="0"/>
              <a:t> to make) is "something made or given shape by man, such as a tool or a work of art, esp an object of archaeological interest". "Artifact" is the usual spelling in the US and Canada, "Artifact" in the UK, Europe and Australasia (see spelling differences).</a:t>
            </a:r>
          </a:p>
          <a:p>
            <a:r>
              <a:rPr lang="en-US" sz="1200" dirty="0" smtClean="0"/>
              <a:t>In archaeology, where the term is most commonly used, an artifact is an object recovered by some archaeological endeavor, which may have a cultural interest.</a:t>
            </a:r>
          </a:p>
          <a:p>
            <a:r>
              <a:rPr lang="en-US" sz="1200" dirty="0" smtClean="0"/>
              <a:t>Examples include stone tools such as pottery vessels, metal objects such as guns, and items of personal adornment such as buttons, jewelry and clothing. Other examples include bone that show signs of human modification, fire cracked rocks from a hearth or plant material used for food</a:t>
            </a:r>
          </a:p>
          <a:p>
            <a:endParaRPr lang="en-US" dirty="0"/>
          </a:p>
        </p:txBody>
      </p:sp>
      <p:sp>
        <p:nvSpPr>
          <p:cNvPr id="4" name="Slide Number Placeholder 3"/>
          <p:cNvSpPr>
            <a:spLocks noGrp="1"/>
          </p:cNvSpPr>
          <p:nvPr>
            <p:ph type="sldNum" sz="quarter" idx="10"/>
          </p:nvPr>
        </p:nvSpPr>
        <p:spPr/>
        <p:txBody>
          <a:bodyPr/>
          <a:lstStyle/>
          <a:p>
            <a:fld id="{7C7962A4-5E66-4B1F-AD61-E83465F5022D}"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lvl="1" indent="-342900">
              <a:buNone/>
            </a:pPr>
            <a:r>
              <a:rPr lang="en-US" sz="1800" dirty="0" smtClean="0"/>
              <a:t>Cultural artifact is a term used in the social sciences, particularly</a:t>
            </a:r>
            <a:r>
              <a:rPr lang="en-US" sz="1800" baseline="0" dirty="0" smtClean="0"/>
              <a:t> </a:t>
            </a:r>
            <a:r>
              <a:rPr lang="en-US" sz="1800" dirty="0" smtClean="0"/>
              <a:t>anthropology, ethnology, and sociology for anything created by</a:t>
            </a:r>
            <a:r>
              <a:rPr lang="en-US" sz="1800" baseline="0" dirty="0" smtClean="0"/>
              <a:t> </a:t>
            </a:r>
            <a:r>
              <a:rPr lang="en-US" sz="1800" dirty="0" smtClean="0"/>
              <a:t>humans which gives information about the culture of its creator</a:t>
            </a:r>
          </a:p>
          <a:p>
            <a:pPr marL="342900" lvl="1" indent="-342900">
              <a:buNone/>
            </a:pPr>
            <a:r>
              <a:rPr lang="en-US" sz="1800" dirty="0" smtClean="0"/>
              <a:t>and users. Usage of this term encompasses the type of</a:t>
            </a:r>
            <a:r>
              <a:rPr lang="en-US" sz="1800" baseline="0" dirty="0" smtClean="0"/>
              <a:t> </a:t>
            </a:r>
            <a:r>
              <a:rPr lang="en-US" sz="1800" dirty="0" smtClean="0"/>
              <a:t>archaeological artifact which is recovered at archaeological sites;</a:t>
            </a:r>
            <a:r>
              <a:rPr lang="en-US" sz="1800" baseline="0" dirty="0" smtClean="0"/>
              <a:t> </a:t>
            </a:r>
            <a:r>
              <a:rPr lang="en-US" sz="1800" dirty="0" smtClean="0"/>
              <a:t>however, current objects of modern or near-modern society are</a:t>
            </a:r>
            <a:r>
              <a:rPr lang="en-US" sz="1800" baseline="0" dirty="0" smtClean="0"/>
              <a:t> </a:t>
            </a:r>
            <a:r>
              <a:rPr lang="en-US" sz="1800" dirty="0" smtClean="0"/>
              <a:t>also cultural artifacts. For example, in</a:t>
            </a:r>
            <a:endParaRPr lang="en-US" sz="1800" baseline="0" dirty="0" smtClean="0"/>
          </a:p>
          <a:p>
            <a:pPr marL="342900" lvl="1" indent="-342900">
              <a:buNone/>
            </a:pPr>
            <a:r>
              <a:rPr lang="en-US" sz="1800" dirty="0" smtClean="0"/>
              <a:t>an anthropological</a:t>
            </a:r>
            <a:r>
              <a:rPr lang="en-US" sz="1800" baseline="0" dirty="0" smtClean="0"/>
              <a:t> </a:t>
            </a:r>
            <a:r>
              <a:rPr lang="en-US" sz="1800" dirty="0" smtClean="0"/>
              <a:t>context, a 17th-century lathe, a piece of faience, or a television</a:t>
            </a:r>
            <a:r>
              <a:rPr lang="en-US" sz="1800" baseline="0" dirty="0" smtClean="0"/>
              <a:t> </a:t>
            </a:r>
            <a:r>
              <a:rPr lang="en-US" sz="1800" dirty="0" smtClean="0"/>
              <a:t>each provide a wealth of information about the time in which</a:t>
            </a:r>
            <a:r>
              <a:rPr lang="en-US" sz="1800" baseline="0" dirty="0" smtClean="0"/>
              <a:t> </a:t>
            </a:r>
            <a:r>
              <a:rPr lang="en-US" sz="1800" dirty="0" smtClean="0"/>
              <a:t>they were manufactured and used. Cultural artifacts can provide</a:t>
            </a:r>
            <a:r>
              <a:rPr lang="en-US" sz="1800" baseline="0" dirty="0" smtClean="0"/>
              <a:t> </a:t>
            </a:r>
            <a:r>
              <a:rPr lang="en-US" sz="1800" dirty="0" smtClean="0"/>
              <a:t>knowledge</a:t>
            </a:r>
          </a:p>
          <a:p>
            <a:pPr marL="342900" lvl="1" indent="-342900">
              <a:buNone/>
            </a:pPr>
            <a:r>
              <a:rPr lang="en-US" sz="1800" dirty="0" smtClean="0"/>
              <a:t>about technological processes, economy and social</a:t>
            </a:r>
            <a:r>
              <a:rPr lang="en-US" sz="1800" baseline="0" dirty="0" smtClean="0"/>
              <a:t> </a:t>
            </a:r>
            <a:r>
              <a:rPr lang="en-US" sz="1800" dirty="0" smtClean="0"/>
              <a:t>makeup, and a host of other subjects.</a:t>
            </a:r>
          </a:p>
          <a:p>
            <a:endParaRPr lang="en-US" dirty="0"/>
          </a:p>
        </p:txBody>
      </p:sp>
      <p:sp>
        <p:nvSpPr>
          <p:cNvPr id="4" name="Slide Number Placeholder 3"/>
          <p:cNvSpPr>
            <a:spLocks noGrp="1"/>
          </p:cNvSpPr>
          <p:nvPr>
            <p:ph type="sldNum" sz="quarter" idx="10"/>
          </p:nvPr>
        </p:nvSpPr>
        <p:spPr/>
        <p:txBody>
          <a:bodyPr/>
          <a:lstStyle/>
          <a:p>
            <a:fld id="{7C7962A4-5E66-4B1F-AD61-E83465F5022D}"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715000" y="6356350"/>
            <a:ext cx="2971800" cy="365125"/>
          </a:xfrm>
          <a:prstGeom prst="rect">
            <a:avLst/>
          </a:prstGeom>
        </p:spPr>
        <p:txBody>
          <a:bodyPr/>
          <a:lstStyle/>
          <a:p>
            <a:fld id="{81B9D19D-A10B-45D3-85FF-CAC135BEFA0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2EE962-29FB-4334-BCDF-ABC9F84CD90F}" type="datetimeFigureOut">
              <a:rPr lang="en-US" smtClean="0"/>
              <a:pPr/>
              <a:t>9/11/2012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715000" y="6356350"/>
            <a:ext cx="2971800" cy="365125"/>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3.png"/><Relationship Id="rId2" Type="http://schemas.openxmlformats.org/officeDocument/2006/relationships/image" Target="../media/image26.tiff"/><Relationship Id="rId1" Type="http://schemas.openxmlformats.org/officeDocument/2006/relationships/slideLayout" Target="../slideLayouts/slideLayout2.xml"/><Relationship Id="rId6" Type="http://schemas.openxmlformats.org/officeDocument/2006/relationships/image" Target="../media/image30.tiff"/><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tiff"/><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gif"/></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33400" y="2133600"/>
            <a:ext cx="8610600" cy="1447800"/>
          </a:xfrm>
        </p:spPr>
        <p:txBody>
          <a:bodyPr/>
          <a:lstStyle/>
          <a:p>
            <a:pPr eaLnBrk="1" hangingPunct="1"/>
            <a:r>
              <a:rPr lang="en-US" sz="3600" b="1" dirty="0" smtClean="0">
                <a:solidFill>
                  <a:srgbClr val="00ADD3"/>
                </a:solidFill>
              </a:rPr>
              <a:t>WOMEN OF REFORM JUDAISM</a:t>
            </a:r>
          </a:p>
        </p:txBody>
      </p:sp>
      <p:sp>
        <p:nvSpPr>
          <p:cNvPr id="13315" name="Rectangle 3"/>
          <p:cNvSpPr>
            <a:spLocks noChangeArrowheads="1"/>
          </p:cNvSpPr>
          <p:nvPr/>
        </p:nvSpPr>
        <p:spPr bwMode="auto">
          <a:xfrm>
            <a:off x="304800" y="3200400"/>
            <a:ext cx="8610600" cy="1200329"/>
          </a:xfrm>
          <a:prstGeom prst="rect">
            <a:avLst/>
          </a:prstGeom>
          <a:noFill/>
          <a:ln w="9525">
            <a:noFill/>
            <a:miter lim="800000"/>
            <a:headEnd/>
            <a:tailEnd/>
          </a:ln>
        </p:spPr>
        <p:txBody>
          <a:bodyPr wrap="square">
            <a:spAutoFit/>
          </a:bodyPr>
          <a:lstStyle/>
          <a:p>
            <a:pPr algn="ctr"/>
            <a:r>
              <a:rPr lang="en-US" sz="3200" dirty="0" smtClean="0">
                <a:latin typeface="Calibri" pitchFamily="34" charset="0"/>
              </a:rPr>
              <a:t>Artifact Webinar </a:t>
            </a:r>
          </a:p>
          <a:p>
            <a:pPr algn="ctr"/>
            <a:endParaRPr lang="en-US" sz="4000" dirty="0">
              <a:solidFill>
                <a:schemeClr val="accent2"/>
              </a:solidFill>
              <a:latin typeface="Calibri" pitchFamily="34" charset="0"/>
            </a:endParaRPr>
          </a:p>
        </p:txBody>
      </p:sp>
      <p:sp>
        <p:nvSpPr>
          <p:cNvPr id="13317" name="Rectangle 4"/>
          <p:cNvSpPr>
            <a:spLocks noChangeArrowheads="1"/>
          </p:cNvSpPr>
          <p:nvPr/>
        </p:nvSpPr>
        <p:spPr bwMode="auto">
          <a:xfrm>
            <a:off x="1828800" y="4419600"/>
            <a:ext cx="5943600" cy="830263"/>
          </a:xfrm>
          <a:prstGeom prst="rect">
            <a:avLst/>
          </a:prstGeom>
          <a:noFill/>
          <a:ln w="3175">
            <a:solidFill>
              <a:schemeClr val="tx1"/>
            </a:solidFill>
            <a:miter lim="800000"/>
            <a:headEnd/>
            <a:tailEnd/>
          </a:ln>
        </p:spPr>
        <p:txBody>
          <a:bodyPr wrap="square">
            <a:spAutoFit/>
          </a:bodyPr>
          <a:lstStyle/>
          <a:p>
            <a:pPr algn="ctr"/>
            <a:r>
              <a:rPr lang="en-US" sz="1600" dirty="0">
                <a:latin typeface="Calibri" pitchFamily="34" charset="0"/>
              </a:rPr>
              <a:t>Please Note: This webinar is being recorded. </a:t>
            </a:r>
          </a:p>
          <a:p>
            <a:pPr algn="ctr"/>
            <a:r>
              <a:rPr lang="en-US" sz="1600" dirty="0">
                <a:latin typeface="Calibri" pitchFamily="34" charset="0"/>
              </a:rPr>
              <a:t>Both the link to this recording and </a:t>
            </a:r>
            <a:r>
              <a:rPr lang="en-US" sz="1600" dirty="0" smtClean="0">
                <a:latin typeface="Calibri" pitchFamily="34" charset="0"/>
              </a:rPr>
              <a:t>the </a:t>
            </a:r>
            <a:r>
              <a:rPr lang="en-US" sz="1600" dirty="0">
                <a:latin typeface="Calibri" pitchFamily="34" charset="0"/>
              </a:rPr>
              <a:t>PowerPoint presentation </a:t>
            </a:r>
            <a:endParaRPr lang="en-US" sz="1600" dirty="0" smtClean="0">
              <a:latin typeface="Calibri" pitchFamily="34" charset="0"/>
            </a:endParaRPr>
          </a:p>
          <a:p>
            <a:pPr algn="ctr"/>
            <a:r>
              <a:rPr lang="en-US" sz="1600" dirty="0" smtClean="0">
                <a:latin typeface="Calibri" pitchFamily="34" charset="0"/>
              </a:rPr>
              <a:t>will </a:t>
            </a:r>
            <a:r>
              <a:rPr lang="en-US" sz="1600" dirty="0">
                <a:latin typeface="Calibri" pitchFamily="34" charset="0"/>
              </a:rPr>
              <a:t>be sent to </a:t>
            </a:r>
            <a:r>
              <a:rPr lang="en-US" sz="1600" dirty="0" smtClean="0">
                <a:latin typeface="Calibri" pitchFamily="34" charset="0"/>
              </a:rPr>
              <a:t>you following this webinar.</a:t>
            </a:r>
            <a:endParaRPr lang="en-US" sz="1600" dirty="0">
              <a:latin typeface="Calibri" pitchFamily="34" charset="0"/>
            </a:endParaRPr>
          </a:p>
        </p:txBody>
      </p:sp>
      <p:pic>
        <p:nvPicPr>
          <p:cNvPr id="8" name="Picture 7" descr="wrj_centennial_LOGO_print.jpg"/>
          <p:cNvPicPr>
            <a:picLocks noChangeAspect="1"/>
          </p:cNvPicPr>
          <p:nvPr/>
        </p:nvPicPr>
        <p:blipFill>
          <a:blip r:embed="rId3" cstate="print"/>
          <a:stretch>
            <a:fillRect/>
          </a:stretch>
        </p:blipFill>
        <p:spPr>
          <a:xfrm>
            <a:off x="3810000" y="685800"/>
            <a:ext cx="1143000" cy="1369162"/>
          </a:xfrm>
          <a:prstGeom prst="rect">
            <a:avLst/>
          </a:prstGeom>
          <a:ln>
            <a:noFill/>
          </a:ln>
          <a:effectLst>
            <a:outerShdw blurRad="292100" dist="139700" dir="2700000" algn="tl" rotWithShape="0">
              <a:srgbClr val="333333">
                <a:alpha val="65000"/>
              </a:srgbClr>
            </a:outerShdw>
          </a:effectLst>
        </p:spPr>
      </p:pic>
      <p:pic>
        <p:nvPicPr>
          <p:cNvPr id="1026" name="Picture 2" descr="E:\Centennial\Centennial Ambassador Webinar\Pictures\Lynn Magid Lazar WRJ Pres head shot.jpg"/>
          <p:cNvPicPr>
            <a:picLocks noChangeAspect="1" noChangeArrowheads="1"/>
          </p:cNvPicPr>
          <p:nvPr/>
        </p:nvPicPr>
        <p:blipFill>
          <a:blip r:embed="rId4" cstate="print"/>
          <a:srcRect/>
          <a:stretch>
            <a:fillRect/>
          </a:stretch>
        </p:blipFill>
        <p:spPr bwMode="auto">
          <a:xfrm>
            <a:off x="304800" y="5562600"/>
            <a:ext cx="838200" cy="1085117"/>
          </a:xfrm>
          <a:prstGeom prst="rect">
            <a:avLst/>
          </a:prstGeom>
          <a:noFill/>
        </p:spPr>
      </p:pic>
      <p:pic>
        <p:nvPicPr>
          <p:cNvPr id="7" name="Picture 6" descr="ajaLogo copy.png"/>
          <p:cNvPicPr>
            <a:picLocks noChangeAspect="1"/>
          </p:cNvPicPr>
          <p:nvPr/>
        </p:nvPicPr>
        <p:blipFill>
          <a:blip r:embed="rId5" cstate="print"/>
          <a:stretch>
            <a:fillRect/>
          </a:stretch>
        </p:blipFill>
        <p:spPr>
          <a:xfrm>
            <a:off x="2057400" y="609600"/>
            <a:ext cx="1300907" cy="1553602"/>
          </a:xfrm>
          <a:prstGeom prst="rect">
            <a:avLst/>
          </a:prstGeom>
        </p:spPr>
      </p:pic>
      <p:pic>
        <p:nvPicPr>
          <p:cNvPr id="9" name="Picture 8" descr="HUC Logo.jpg"/>
          <p:cNvPicPr>
            <a:picLocks noChangeAspect="1"/>
          </p:cNvPicPr>
          <p:nvPr/>
        </p:nvPicPr>
        <p:blipFill>
          <a:blip r:embed="rId6" cstate="print"/>
          <a:stretch>
            <a:fillRect/>
          </a:stretch>
        </p:blipFill>
        <p:spPr>
          <a:xfrm>
            <a:off x="5486400" y="685800"/>
            <a:ext cx="1445136" cy="142494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5486400"/>
            <a:ext cx="990600" cy="1037278"/>
          </a:xfrm>
          <a:prstGeom prst="rect">
            <a:avLst/>
          </a:prstGeom>
          <a:noFill/>
          <a:ln w="9525">
            <a:noFill/>
            <a:miter lim="800000"/>
            <a:headEnd/>
            <a:tailEnd/>
          </a:ln>
          <a:effectLst/>
        </p:spPr>
      </p:pic>
      <p:pic>
        <p:nvPicPr>
          <p:cNvPr id="3" name="Picture 2" descr="boy scouts photo.jpg"/>
          <p:cNvPicPr>
            <a:picLocks noChangeAspect="1"/>
          </p:cNvPicPr>
          <p:nvPr/>
        </p:nvPicPr>
        <p:blipFill>
          <a:blip r:embed="rId3" cstate="print"/>
          <a:stretch>
            <a:fillRect/>
          </a:stretch>
        </p:blipFill>
        <p:spPr>
          <a:xfrm rot="526218">
            <a:off x="4503606" y="763934"/>
            <a:ext cx="3705345" cy="2775431"/>
          </a:xfrm>
          <a:prstGeom prst="rect">
            <a:avLst/>
          </a:prstGeom>
          <a:ln>
            <a:noFill/>
          </a:ln>
          <a:effectLst>
            <a:outerShdw blurRad="292100" dist="139700" dir="2700000" algn="tl" rotWithShape="0">
              <a:srgbClr val="333333">
                <a:alpha val="65000"/>
              </a:srgbClr>
            </a:outerShdw>
          </a:effectLst>
        </p:spPr>
      </p:pic>
      <p:pic>
        <p:nvPicPr>
          <p:cNvPr id="4" name="Picture 3" descr="boy_scout_with_oath2.jpg"/>
          <p:cNvPicPr>
            <a:picLocks noChangeAspect="1"/>
          </p:cNvPicPr>
          <p:nvPr/>
        </p:nvPicPr>
        <p:blipFill>
          <a:blip r:embed="rId4" cstate="print"/>
          <a:stretch>
            <a:fillRect/>
          </a:stretch>
        </p:blipFill>
        <p:spPr>
          <a:xfrm rot="21141825">
            <a:off x="914400" y="762000"/>
            <a:ext cx="3612296" cy="4380658"/>
          </a:xfrm>
          <a:prstGeom prst="rect">
            <a:avLst/>
          </a:prstGeom>
          <a:ln>
            <a:noFill/>
          </a:ln>
          <a:effectLst>
            <a:outerShdw blurRad="292100" dist="139700" dir="2700000" algn="tl" rotWithShape="0">
              <a:srgbClr val="333333">
                <a:alpha val="65000"/>
              </a:srgbClr>
            </a:outerShdw>
          </a:effectLst>
        </p:spPr>
      </p:pic>
      <p:pic>
        <p:nvPicPr>
          <p:cNvPr id="5" name="Picture 4" descr="girl-scouts-logo-2.gif"/>
          <p:cNvPicPr>
            <a:picLocks noChangeAspect="1"/>
          </p:cNvPicPr>
          <p:nvPr/>
        </p:nvPicPr>
        <p:blipFill>
          <a:blip r:embed="rId5" cstate="print"/>
          <a:stretch>
            <a:fillRect/>
          </a:stretch>
        </p:blipFill>
        <p:spPr>
          <a:xfrm rot="20670248">
            <a:off x="4457419" y="3618940"/>
            <a:ext cx="2769788" cy="25009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5486400"/>
            <a:ext cx="990600" cy="1037278"/>
          </a:xfrm>
          <a:prstGeom prst="rect">
            <a:avLst/>
          </a:prstGeom>
          <a:noFill/>
          <a:ln w="9525">
            <a:noFill/>
            <a:miter lim="800000"/>
            <a:headEnd/>
            <a:tailEnd/>
          </a:ln>
          <a:effectLst/>
        </p:spPr>
      </p:pic>
      <p:pic>
        <p:nvPicPr>
          <p:cNvPr id="3" name="Picture 2" descr="Artifact webinar_Page_1.jpg"/>
          <p:cNvPicPr>
            <a:picLocks noChangeAspect="1"/>
          </p:cNvPicPr>
          <p:nvPr/>
        </p:nvPicPr>
        <p:blipFill>
          <a:blip r:embed="rId3" cstate="print"/>
          <a:stretch>
            <a:fillRect/>
          </a:stretch>
        </p:blipFill>
        <p:spPr>
          <a:xfrm rot="16200000">
            <a:off x="1556239" y="1034562"/>
            <a:ext cx="6324600" cy="486507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5486400"/>
            <a:ext cx="990600" cy="1037278"/>
          </a:xfrm>
          <a:prstGeom prst="rect">
            <a:avLst/>
          </a:prstGeom>
          <a:noFill/>
          <a:ln w="9525">
            <a:noFill/>
            <a:miter lim="800000"/>
            <a:headEnd/>
            <a:tailEnd/>
          </a:ln>
          <a:effectLst/>
        </p:spPr>
      </p:pic>
      <p:pic>
        <p:nvPicPr>
          <p:cNvPr id="3" name="Picture 2" descr="Artifact webinar_Page_2.jpg"/>
          <p:cNvPicPr>
            <a:picLocks noChangeAspect="1"/>
          </p:cNvPicPr>
          <p:nvPr/>
        </p:nvPicPr>
        <p:blipFill>
          <a:blip r:embed="rId3" cstate="print"/>
          <a:stretch>
            <a:fillRect/>
          </a:stretch>
        </p:blipFill>
        <p:spPr>
          <a:xfrm rot="16200000">
            <a:off x="1430047" y="1084554"/>
            <a:ext cx="6097465" cy="46903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Archeological Artifact</a:t>
            </a:r>
            <a:endParaRPr lang="en-US" sz="3200" b="1" dirty="0">
              <a:solidFill>
                <a:srgbClr val="00ADD3"/>
              </a:solidFill>
            </a:endParaRPr>
          </a:p>
        </p:txBody>
      </p:sp>
      <p:sp>
        <p:nvSpPr>
          <p:cNvPr id="3" name="Content Placeholder 2"/>
          <p:cNvSpPr>
            <a:spLocks noGrp="1"/>
          </p:cNvSpPr>
          <p:nvPr>
            <p:ph idx="1"/>
          </p:nvPr>
        </p:nvSpPr>
        <p:spPr>
          <a:xfrm>
            <a:off x="4191000" y="1524000"/>
            <a:ext cx="4800600" cy="3733800"/>
          </a:xfrm>
        </p:spPr>
        <p:txBody>
          <a:bodyPr>
            <a:normAutofit lnSpcReduction="10000"/>
          </a:bodyPr>
          <a:lstStyle/>
          <a:p>
            <a:r>
              <a:rPr lang="en-US" sz="1800" dirty="0" smtClean="0"/>
              <a:t>Something made or given shape by humans, </a:t>
            </a:r>
            <a:br>
              <a:rPr lang="en-US" sz="1800" dirty="0" smtClean="0"/>
            </a:br>
            <a:r>
              <a:rPr lang="en-US" sz="1800" dirty="0" smtClean="0"/>
              <a:t>such as a tool or a work of art, especially </a:t>
            </a:r>
            <a:br>
              <a:rPr lang="en-US" sz="1800" dirty="0" smtClean="0"/>
            </a:br>
            <a:r>
              <a:rPr lang="en-US" sz="1800" dirty="0" smtClean="0"/>
              <a:t>an object of archaeological interest</a:t>
            </a:r>
            <a:br>
              <a:rPr lang="en-US" sz="1800" dirty="0" smtClean="0"/>
            </a:br>
            <a:endParaRPr lang="en-US" sz="1800" dirty="0" smtClean="0"/>
          </a:p>
          <a:p>
            <a:r>
              <a:rPr lang="en-US" sz="1800" dirty="0" smtClean="0"/>
              <a:t>Recovered by archaeological endeavor</a:t>
            </a:r>
            <a:br>
              <a:rPr lang="en-US" sz="1800" dirty="0" smtClean="0"/>
            </a:br>
            <a:endParaRPr lang="en-US" sz="1800" dirty="0" smtClean="0"/>
          </a:p>
          <a:p>
            <a:r>
              <a:rPr lang="en-US" sz="1800" dirty="0" smtClean="0"/>
              <a:t>Examples include:</a:t>
            </a:r>
          </a:p>
          <a:p>
            <a:pPr lvl="1"/>
            <a:r>
              <a:rPr lang="en-US" sz="1500" dirty="0" smtClean="0"/>
              <a:t>Stone tools</a:t>
            </a:r>
          </a:p>
          <a:p>
            <a:pPr lvl="1"/>
            <a:r>
              <a:rPr lang="en-US" sz="1500" dirty="0" smtClean="0"/>
              <a:t>Metal objects</a:t>
            </a:r>
          </a:p>
          <a:p>
            <a:pPr lvl="1"/>
            <a:r>
              <a:rPr lang="en-US" sz="1500" dirty="0" smtClean="0"/>
              <a:t>Items of personal adornment </a:t>
            </a:r>
          </a:p>
          <a:p>
            <a:pPr lvl="1"/>
            <a:r>
              <a:rPr lang="en-US" sz="1500" dirty="0" smtClean="0"/>
              <a:t>Bone that shows human modification</a:t>
            </a:r>
          </a:p>
          <a:p>
            <a:pPr lvl="1"/>
            <a:r>
              <a:rPr lang="en-US" sz="1500" dirty="0" smtClean="0"/>
              <a:t>Fire cracked rocks from a hearth</a:t>
            </a:r>
          </a:p>
          <a:p>
            <a:pPr lvl="1"/>
            <a:r>
              <a:rPr lang="en-US" sz="1500" dirty="0" smtClean="0"/>
              <a:t>Plant material used for food</a:t>
            </a:r>
          </a:p>
          <a:p>
            <a:pPr marL="342900" lvl="1" indent="-342900" algn="ctr">
              <a:buNone/>
            </a:pPr>
            <a:endParaRPr lang="en-US" dirty="0"/>
          </a:p>
        </p:txBody>
      </p:sp>
      <p:pic>
        <p:nvPicPr>
          <p:cNvPr id="8" name="Picture 7" descr="Archeological artifacts.jpg"/>
          <p:cNvPicPr>
            <a:picLocks noChangeAspect="1"/>
          </p:cNvPicPr>
          <p:nvPr/>
        </p:nvPicPr>
        <p:blipFill>
          <a:blip r:embed="rId3" cstate="print"/>
          <a:stretch>
            <a:fillRect/>
          </a:stretch>
        </p:blipFill>
        <p:spPr>
          <a:xfrm>
            <a:off x="609600" y="1524000"/>
            <a:ext cx="3448594" cy="3429000"/>
          </a:xfrm>
          <a:prstGeom prst="rect">
            <a:avLst/>
          </a:prstGeom>
          <a:ln>
            <a:noFill/>
          </a:ln>
          <a:effectLst>
            <a:softEdge rad="112500"/>
          </a:effectLst>
        </p:spPr>
      </p:pic>
      <p:pic>
        <p:nvPicPr>
          <p:cNvPr id="9" name="Picture 2"/>
          <p:cNvPicPr>
            <a:picLocks noChangeAspect="1" noChangeArrowheads="1"/>
          </p:cNvPicPr>
          <p:nvPr/>
        </p:nvPicPr>
        <p:blipFill>
          <a:blip r:embed="rId4" cstate="print"/>
          <a:srcRect/>
          <a:stretch>
            <a:fillRect/>
          </a:stretch>
        </p:blipFill>
        <p:spPr bwMode="auto">
          <a:xfrm>
            <a:off x="304800" y="5486400"/>
            <a:ext cx="990600" cy="1037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Cultural Artifact</a:t>
            </a:r>
            <a:endParaRPr lang="en-US" sz="3200" b="1" dirty="0">
              <a:solidFill>
                <a:srgbClr val="00ADD3"/>
              </a:solidFill>
            </a:endParaRPr>
          </a:p>
        </p:txBody>
      </p:sp>
      <p:sp>
        <p:nvSpPr>
          <p:cNvPr id="3" name="Content Placeholder 2"/>
          <p:cNvSpPr>
            <a:spLocks noGrp="1"/>
          </p:cNvSpPr>
          <p:nvPr>
            <p:ph idx="1"/>
          </p:nvPr>
        </p:nvSpPr>
        <p:spPr>
          <a:xfrm>
            <a:off x="533400" y="1295400"/>
            <a:ext cx="4038600" cy="3810000"/>
          </a:xfrm>
        </p:spPr>
        <p:txBody>
          <a:bodyPr>
            <a:normAutofit fontScale="85000" lnSpcReduction="20000"/>
          </a:bodyPr>
          <a:lstStyle/>
          <a:p>
            <a:pPr marL="342900" lvl="1" indent="-342900">
              <a:buFont typeface="Arial" pitchFamily="34" charset="0"/>
              <a:buChar char="•"/>
            </a:pPr>
            <a:r>
              <a:rPr lang="en-US" sz="2100" dirty="0" smtClean="0"/>
              <a:t>A term used in social sciences for anything created by humans which gives information about culture of creator and users</a:t>
            </a:r>
            <a:br>
              <a:rPr lang="en-US" sz="2100" dirty="0" smtClean="0"/>
            </a:br>
            <a:endParaRPr lang="en-US" sz="2100" dirty="0" smtClean="0"/>
          </a:p>
          <a:p>
            <a:pPr marL="342900" lvl="1" indent="-342900">
              <a:buFont typeface="Arial" pitchFamily="34" charset="0"/>
              <a:buChar char="•"/>
            </a:pPr>
            <a:r>
              <a:rPr lang="en-US" sz="2100" dirty="0" smtClean="0"/>
              <a:t>Encompasses artifacts recovered at archaeological sites</a:t>
            </a:r>
            <a:br>
              <a:rPr lang="en-US" sz="2100" dirty="0" smtClean="0"/>
            </a:br>
            <a:endParaRPr lang="en-US" sz="2100" dirty="0" smtClean="0"/>
          </a:p>
          <a:p>
            <a:pPr marL="342900" lvl="1" indent="-342900">
              <a:buFont typeface="Arial" pitchFamily="34" charset="0"/>
              <a:buChar char="•"/>
            </a:pPr>
            <a:r>
              <a:rPr lang="en-US" sz="2100" dirty="0" smtClean="0"/>
              <a:t>Current objects of modern or </a:t>
            </a:r>
            <a:br>
              <a:rPr lang="en-US" sz="2100" dirty="0" smtClean="0"/>
            </a:br>
            <a:r>
              <a:rPr lang="en-US" sz="2100" dirty="0" smtClean="0"/>
              <a:t>near-modern society</a:t>
            </a:r>
            <a:br>
              <a:rPr lang="en-US" sz="2100" dirty="0" smtClean="0"/>
            </a:br>
            <a:endParaRPr lang="en-US" sz="2100" dirty="0" smtClean="0"/>
          </a:p>
          <a:p>
            <a:pPr marL="342900" lvl="1" indent="-342900">
              <a:buFont typeface="Arial" pitchFamily="34" charset="0"/>
              <a:buChar char="•"/>
            </a:pPr>
            <a:r>
              <a:rPr lang="en-US" sz="2100" dirty="0" smtClean="0"/>
              <a:t>Examples include:</a:t>
            </a:r>
          </a:p>
          <a:p>
            <a:pPr lvl="1"/>
            <a:r>
              <a:rPr lang="en-US" sz="1800" dirty="0" smtClean="0"/>
              <a:t>17 century lathe</a:t>
            </a:r>
          </a:p>
          <a:p>
            <a:pPr lvl="1"/>
            <a:r>
              <a:rPr lang="en-US" sz="1800" dirty="0" smtClean="0"/>
              <a:t>Piece of faience</a:t>
            </a:r>
          </a:p>
          <a:p>
            <a:pPr lvl="1"/>
            <a:r>
              <a:rPr lang="en-US" sz="1800" dirty="0" smtClean="0"/>
              <a:t>A television</a:t>
            </a:r>
          </a:p>
          <a:p>
            <a:pPr marL="342900" lvl="1" indent="-342900">
              <a:buNone/>
            </a:pPr>
            <a:endParaRPr lang="en-US" sz="1800" dirty="0" smtClean="0"/>
          </a:p>
        </p:txBody>
      </p:sp>
      <p:pic>
        <p:nvPicPr>
          <p:cNvPr id="7" name="Picture 6" descr="television.jpg"/>
          <p:cNvPicPr>
            <a:picLocks noChangeAspect="1"/>
          </p:cNvPicPr>
          <p:nvPr/>
        </p:nvPicPr>
        <p:blipFill>
          <a:blip r:embed="rId3" cstate="print"/>
          <a:stretch>
            <a:fillRect/>
          </a:stretch>
        </p:blipFill>
        <p:spPr>
          <a:xfrm>
            <a:off x="4648200" y="1585436"/>
            <a:ext cx="3657600" cy="3303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2"/>
          <p:cNvPicPr>
            <a:picLocks noChangeAspect="1" noChangeArrowheads="1"/>
          </p:cNvPicPr>
          <p:nvPr/>
        </p:nvPicPr>
        <p:blipFill>
          <a:blip r:embed="rId4" cstate="print"/>
          <a:srcRect/>
          <a:stretch>
            <a:fillRect/>
          </a:stretch>
        </p:blipFill>
        <p:spPr bwMode="auto">
          <a:xfrm>
            <a:off x="304800" y="5486400"/>
            <a:ext cx="990600" cy="1037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Social Artifact</a:t>
            </a:r>
            <a:endParaRPr lang="en-US" sz="3200" b="1" dirty="0">
              <a:solidFill>
                <a:srgbClr val="00ADD3"/>
              </a:solidFill>
            </a:endParaRPr>
          </a:p>
        </p:txBody>
      </p:sp>
      <p:sp>
        <p:nvSpPr>
          <p:cNvPr id="3" name="Content Placeholder 2"/>
          <p:cNvSpPr>
            <a:spLocks noGrp="1"/>
          </p:cNvSpPr>
          <p:nvPr>
            <p:ph idx="1"/>
          </p:nvPr>
        </p:nvSpPr>
        <p:spPr>
          <a:xfrm>
            <a:off x="3962400" y="1295400"/>
            <a:ext cx="5029200" cy="4648200"/>
          </a:xfrm>
        </p:spPr>
        <p:txBody>
          <a:bodyPr>
            <a:normAutofit/>
          </a:bodyPr>
          <a:lstStyle/>
          <a:p>
            <a:r>
              <a:rPr lang="en-US" sz="1800" dirty="0" smtClean="0"/>
              <a:t>Any product of individuals or groups or of their social behavior</a:t>
            </a:r>
            <a:br>
              <a:rPr lang="en-US" sz="1800" dirty="0" smtClean="0"/>
            </a:br>
            <a:endParaRPr lang="en-US" sz="1800" dirty="0" smtClean="0"/>
          </a:p>
          <a:p>
            <a:r>
              <a:rPr lang="en-US" sz="1800" dirty="0" smtClean="0"/>
              <a:t>Objects or products designed and used by people to meet reoccurring needs or solve problems</a:t>
            </a:r>
            <a:br>
              <a:rPr lang="en-US" sz="1800" dirty="0" smtClean="0"/>
            </a:br>
            <a:endParaRPr lang="en-US" sz="1800" dirty="0" smtClean="0"/>
          </a:p>
          <a:p>
            <a:r>
              <a:rPr lang="en-US" sz="1800" dirty="0" smtClean="0"/>
              <a:t>Example – A document</a:t>
            </a:r>
          </a:p>
          <a:p>
            <a:pPr>
              <a:buNone/>
            </a:pPr>
            <a:endParaRPr lang="en-US" sz="1800" dirty="0" smtClean="0"/>
          </a:p>
          <a:p>
            <a:r>
              <a:rPr lang="en-US" sz="1800" dirty="0" smtClean="0"/>
              <a:t>Several types of artifacts:</a:t>
            </a:r>
          </a:p>
          <a:p>
            <a:pPr lvl="1"/>
            <a:r>
              <a:rPr lang="en-US" sz="1500" dirty="0" smtClean="0"/>
              <a:t>Primary artifacts (digital camera, corkscrew)</a:t>
            </a:r>
          </a:p>
          <a:p>
            <a:pPr lvl="1"/>
            <a:r>
              <a:rPr lang="en-US" sz="1500" dirty="0" smtClean="0"/>
              <a:t>Secondary artifacts (manual to use digital camera)</a:t>
            </a:r>
            <a:r>
              <a:rPr lang="en-US" sz="1400" dirty="0" smtClean="0"/>
              <a:t/>
            </a:r>
            <a:br>
              <a:rPr lang="en-US" sz="1400" dirty="0" smtClean="0"/>
            </a:br>
            <a:endParaRPr lang="en-US" sz="1400" dirty="0" smtClean="0"/>
          </a:p>
          <a:p>
            <a:r>
              <a:rPr lang="en-US" sz="1800" dirty="0" smtClean="0"/>
              <a:t>Does not have to have physical form;</a:t>
            </a:r>
            <a:br>
              <a:rPr lang="en-US" sz="1800" dirty="0" smtClean="0"/>
            </a:br>
            <a:r>
              <a:rPr lang="en-US" sz="1800" dirty="0" smtClean="0"/>
              <a:t>Does not have to have historical value</a:t>
            </a:r>
            <a:endParaRPr lang="en-US" sz="1800" dirty="0"/>
          </a:p>
        </p:txBody>
      </p:sp>
      <p:pic>
        <p:nvPicPr>
          <p:cNvPr id="7" name="Picture 6" descr="Social-networks.jpg"/>
          <p:cNvPicPr>
            <a:picLocks noChangeAspect="1"/>
          </p:cNvPicPr>
          <p:nvPr/>
        </p:nvPicPr>
        <p:blipFill>
          <a:blip r:embed="rId2" cstate="print"/>
          <a:stretch>
            <a:fillRect/>
          </a:stretch>
        </p:blipFill>
        <p:spPr>
          <a:xfrm>
            <a:off x="304800" y="1828800"/>
            <a:ext cx="3604788" cy="2758208"/>
          </a:xfrm>
          <a:prstGeom prst="rect">
            <a:avLst/>
          </a:prstGeom>
          <a:ln w="88900" cap="sq" cmpd="thickThin">
            <a:solidFill>
              <a:srgbClr val="000000"/>
            </a:solidFill>
            <a:prstDash val="solid"/>
            <a:miter lim="800000"/>
          </a:ln>
          <a:effectLst>
            <a:innerShdw blurRad="76200">
              <a:srgbClr val="000000"/>
            </a:innerShdw>
          </a:effectLst>
        </p:spPr>
      </p:pic>
      <p:pic>
        <p:nvPicPr>
          <p:cNvPr id="9" name="Picture 2"/>
          <p:cNvPicPr>
            <a:picLocks noChangeAspect="1" noChangeArrowheads="1"/>
          </p:cNvPicPr>
          <p:nvPr/>
        </p:nvPicPr>
        <p:blipFill>
          <a:blip r:embed="rId3" cstate="print"/>
          <a:srcRect/>
          <a:stretch>
            <a:fillRect/>
          </a:stretch>
        </p:blipFill>
        <p:spPr bwMode="auto">
          <a:xfrm>
            <a:off x="304800" y="5486400"/>
            <a:ext cx="990600" cy="1037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Definition of Culture</a:t>
            </a:r>
            <a:endParaRPr lang="en-US" sz="3200" b="1" dirty="0">
              <a:solidFill>
                <a:srgbClr val="00ADD3"/>
              </a:solidFill>
            </a:endParaRPr>
          </a:p>
        </p:txBody>
      </p:sp>
      <p:sp>
        <p:nvSpPr>
          <p:cNvPr id="3" name="Content Placeholder 2"/>
          <p:cNvSpPr>
            <a:spLocks noGrp="1"/>
          </p:cNvSpPr>
          <p:nvPr>
            <p:ph idx="1"/>
          </p:nvPr>
        </p:nvSpPr>
        <p:spPr>
          <a:xfrm>
            <a:off x="457200" y="1371600"/>
            <a:ext cx="8229600" cy="1524000"/>
          </a:xfrm>
        </p:spPr>
        <p:txBody>
          <a:bodyPr>
            <a:normAutofit/>
          </a:bodyPr>
          <a:lstStyle/>
          <a:p>
            <a:pPr>
              <a:buNone/>
            </a:pPr>
            <a:r>
              <a:rPr lang="en-US" sz="1800" dirty="0" smtClean="0"/>
              <a:t>A culture is a pattern of basic assumptions invented, discovered, or developed by a</a:t>
            </a:r>
          </a:p>
          <a:p>
            <a:pPr>
              <a:buNone/>
            </a:pPr>
            <a:r>
              <a:rPr lang="en-US" sz="1800" dirty="0" smtClean="0"/>
              <a:t>given group as it learns to cope with problems…that has worked well enough to be </a:t>
            </a:r>
          </a:p>
          <a:p>
            <a:pPr>
              <a:buNone/>
            </a:pPr>
            <a:r>
              <a:rPr lang="en-US" sz="1800" dirty="0" smtClean="0"/>
              <a:t>considered valid and, therefore, to be taught to new members as the correct way to</a:t>
            </a:r>
          </a:p>
          <a:p>
            <a:pPr>
              <a:buNone/>
            </a:pPr>
            <a:r>
              <a:rPr lang="en-US" sz="1800" dirty="0" smtClean="0"/>
              <a:t>perceive, think and feel in relation to those problems. (Edgar Schein 1985)</a:t>
            </a:r>
            <a:endParaRPr lang="en-US" sz="1800" dirty="0"/>
          </a:p>
        </p:txBody>
      </p:sp>
      <p:pic>
        <p:nvPicPr>
          <p:cNvPr id="4" name="Picture 3" descr="culture.jpg"/>
          <p:cNvPicPr>
            <a:picLocks noChangeAspect="1"/>
          </p:cNvPicPr>
          <p:nvPr/>
        </p:nvPicPr>
        <p:blipFill>
          <a:blip r:embed="rId2" cstate="print"/>
          <a:stretch>
            <a:fillRect/>
          </a:stretch>
        </p:blipFill>
        <p:spPr>
          <a:xfrm>
            <a:off x="2514600" y="2895600"/>
            <a:ext cx="3581400" cy="3649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WRJ Artifacts</a:t>
            </a:r>
            <a:endParaRPr lang="en-US" sz="3200" b="1" dirty="0">
              <a:solidFill>
                <a:srgbClr val="00ADD3"/>
              </a:solidFill>
            </a:endParaRPr>
          </a:p>
        </p:txBody>
      </p:sp>
      <p:pic>
        <p:nvPicPr>
          <p:cNvPr id="6" name="Picture 5" descr="1950_convention.tif"/>
          <p:cNvPicPr>
            <a:picLocks noChangeAspect="1"/>
          </p:cNvPicPr>
          <p:nvPr/>
        </p:nvPicPr>
        <p:blipFill>
          <a:blip r:embed="rId2" cstate="print"/>
          <a:stretch>
            <a:fillRect/>
          </a:stretch>
        </p:blipFill>
        <p:spPr>
          <a:xfrm rot="302678">
            <a:off x="5731192" y="1410968"/>
            <a:ext cx="2726443" cy="2221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DC Mall.jpg"/>
          <p:cNvPicPr>
            <a:picLocks noChangeAspect="1"/>
          </p:cNvPicPr>
          <p:nvPr/>
        </p:nvPicPr>
        <p:blipFill>
          <a:blip r:embed="rId3" cstate="print"/>
          <a:stretch>
            <a:fillRect/>
          </a:stretch>
        </p:blipFill>
        <p:spPr>
          <a:xfrm rot="21070023">
            <a:off x="3278862" y="1607632"/>
            <a:ext cx="2039253" cy="2880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andle Lighting.jpg"/>
          <p:cNvPicPr>
            <a:picLocks noChangeAspect="1"/>
          </p:cNvPicPr>
          <p:nvPr/>
        </p:nvPicPr>
        <p:blipFill>
          <a:blip r:embed="rId4" cstate="print"/>
          <a:stretch>
            <a:fillRect/>
          </a:stretch>
        </p:blipFill>
        <p:spPr>
          <a:xfrm rot="367575">
            <a:off x="1966834" y="3519465"/>
            <a:ext cx="1839076" cy="2685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H Activities for the Sightless.jpg"/>
          <p:cNvPicPr>
            <a:picLocks noChangeAspect="1"/>
          </p:cNvPicPr>
          <p:nvPr/>
        </p:nvPicPr>
        <p:blipFill>
          <a:blip r:embed="rId5" cstate="print"/>
          <a:stretch>
            <a:fillRect/>
          </a:stretch>
        </p:blipFill>
        <p:spPr>
          <a:xfrm rot="20913908">
            <a:off x="5164263" y="3698071"/>
            <a:ext cx="2957443" cy="2427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arrieSimon.tif"/>
          <p:cNvPicPr>
            <a:picLocks noChangeAspect="1"/>
          </p:cNvPicPr>
          <p:nvPr/>
        </p:nvPicPr>
        <p:blipFill>
          <a:blip r:embed="rId6" cstate="print"/>
          <a:stretch>
            <a:fillRect/>
          </a:stretch>
        </p:blipFill>
        <p:spPr>
          <a:xfrm rot="746533">
            <a:off x="649667" y="1266452"/>
            <a:ext cx="2150718" cy="2728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p:cNvPicPr>
            <a:picLocks noChangeAspect="1" noChangeArrowheads="1"/>
          </p:cNvPicPr>
          <p:nvPr/>
        </p:nvPicPr>
        <p:blipFill>
          <a:blip r:embed="rId7" cstate="print"/>
          <a:srcRect/>
          <a:stretch>
            <a:fillRect/>
          </a:stretch>
        </p:blipFill>
        <p:spPr bwMode="auto">
          <a:xfrm>
            <a:off x="304800" y="5486400"/>
            <a:ext cx="990600" cy="1037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WRJ Artifacts</a:t>
            </a:r>
            <a:endParaRPr lang="en-US" sz="3200" b="1" dirty="0"/>
          </a:p>
        </p:txBody>
      </p:sp>
      <p:pic>
        <p:nvPicPr>
          <p:cNvPr id="5" name="Picture 4" descr="nearprintBox2.003.jpg"/>
          <p:cNvPicPr>
            <a:picLocks noChangeAspect="1"/>
          </p:cNvPicPr>
          <p:nvPr/>
        </p:nvPicPr>
        <p:blipFill>
          <a:blip r:embed="rId2" cstate="print"/>
          <a:stretch>
            <a:fillRect/>
          </a:stretch>
        </p:blipFill>
        <p:spPr>
          <a:xfrm rot="17587557">
            <a:off x="880869" y="1047897"/>
            <a:ext cx="1760095" cy="2613965"/>
          </a:xfrm>
          <a:prstGeom prst="rect">
            <a:avLst/>
          </a:prstGeom>
          <a:ln>
            <a:noFill/>
          </a:ln>
          <a:effectLst>
            <a:outerShdw blurRad="190500" algn="tl" rotWithShape="0">
              <a:srgbClr val="000000">
                <a:alpha val="70000"/>
              </a:srgbClr>
            </a:outerShdw>
          </a:effectLst>
        </p:spPr>
      </p:pic>
      <p:pic>
        <p:nvPicPr>
          <p:cNvPr id="6" name="Picture 5" descr="toServePoster.tif"/>
          <p:cNvPicPr>
            <a:picLocks noChangeAspect="1"/>
          </p:cNvPicPr>
          <p:nvPr/>
        </p:nvPicPr>
        <p:blipFill>
          <a:blip r:embed="rId3" cstate="print"/>
          <a:stretch>
            <a:fillRect/>
          </a:stretch>
        </p:blipFill>
        <p:spPr>
          <a:xfrm rot="583761">
            <a:off x="6517190" y="1348852"/>
            <a:ext cx="1935806" cy="2444008"/>
          </a:xfrm>
          <a:prstGeom prst="rect">
            <a:avLst/>
          </a:prstGeom>
          <a:ln>
            <a:noFill/>
          </a:ln>
          <a:effectLst>
            <a:outerShdw blurRad="190500" algn="tl" rotWithShape="0">
              <a:srgbClr val="000000">
                <a:alpha val="70000"/>
              </a:srgbClr>
            </a:outerShdw>
          </a:effectLst>
        </p:spPr>
      </p:pic>
      <p:pic>
        <p:nvPicPr>
          <p:cNvPr id="8" name="Picture 7" descr="Music sheet.jpg"/>
          <p:cNvPicPr>
            <a:picLocks noChangeAspect="1"/>
          </p:cNvPicPr>
          <p:nvPr/>
        </p:nvPicPr>
        <p:blipFill>
          <a:blip r:embed="rId4" cstate="print"/>
          <a:stretch>
            <a:fillRect/>
          </a:stretch>
        </p:blipFill>
        <p:spPr>
          <a:xfrm>
            <a:off x="4724400" y="3276600"/>
            <a:ext cx="2098633" cy="3033689"/>
          </a:xfrm>
          <a:prstGeom prst="rect">
            <a:avLst/>
          </a:prstGeom>
          <a:ln>
            <a:noFill/>
          </a:ln>
          <a:effectLst>
            <a:outerShdw blurRad="190500" algn="tl" rotWithShape="0">
              <a:srgbClr val="000000">
                <a:alpha val="70000"/>
              </a:srgbClr>
            </a:outerShdw>
          </a:effectLst>
        </p:spPr>
      </p:pic>
      <p:pic>
        <p:nvPicPr>
          <p:cNvPr id="9" name="Picture 8" descr="pamphlets.thisBoyIsBlind.01.jpg"/>
          <p:cNvPicPr>
            <a:picLocks noChangeAspect="1"/>
          </p:cNvPicPr>
          <p:nvPr/>
        </p:nvPicPr>
        <p:blipFill>
          <a:blip r:embed="rId5" cstate="print"/>
          <a:stretch>
            <a:fillRect/>
          </a:stretch>
        </p:blipFill>
        <p:spPr>
          <a:xfrm rot="21157508">
            <a:off x="3169389" y="1434336"/>
            <a:ext cx="3124200" cy="1369962"/>
          </a:xfrm>
          <a:prstGeom prst="rect">
            <a:avLst/>
          </a:prstGeom>
          <a:ln>
            <a:noFill/>
          </a:ln>
          <a:effectLst>
            <a:outerShdw blurRad="190500" algn="tl" rotWithShape="0">
              <a:srgbClr val="000000">
                <a:alpha val="70000"/>
              </a:srgbClr>
            </a:outerShdw>
          </a:effectLst>
        </p:spPr>
      </p:pic>
      <p:pic>
        <p:nvPicPr>
          <p:cNvPr id="10" name="Picture 9" descr="pamphlets.torahNashim.11.jpg"/>
          <p:cNvPicPr>
            <a:picLocks noChangeAspect="1"/>
          </p:cNvPicPr>
          <p:nvPr/>
        </p:nvPicPr>
        <p:blipFill>
          <a:blip r:embed="rId6" cstate="print"/>
          <a:stretch>
            <a:fillRect/>
          </a:stretch>
        </p:blipFill>
        <p:spPr>
          <a:xfrm rot="20694156">
            <a:off x="6958462" y="4038014"/>
            <a:ext cx="1448472" cy="2133600"/>
          </a:xfrm>
          <a:prstGeom prst="rect">
            <a:avLst/>
          </a:prstGeom>
          <a:ln>
            <a:noFill/>
          </a:ln>
          <a:effectLst>
            <a:outerShdw blurRad="190500" algn="tl" rotWithShape="0">
              <a:srgbClr val="000000">
                <a:alpha val="70000"/>
              </a:srgbClr>
            </a:outerShdw>
          </a:effectLst>
        </p:spPr>
      </p:pic>
      <p:pic>
        <p:nvPicPr>
          <p:cNvPr id="11" name="Picture 10" descr="Daysofouryears.002.jpg"/>
          <p:cNvPicPr>
            <a:picLocks noChangeAspect="1"/>
          </p:cNvPicPr>
          <p:nvPr/>
        </p:nvPicPr>
        <p:blipFill>
          <a:blip r:embed="rId7" cstate="print"/>
          <a:stretch>
            <a:fillRect/>
          </a:stretch>
        </p:blipFill>
        <p:spPr>
          <a:xfrm rot="21240966">
            <a:off x="1676400" y="3352800"/>
            <a:ext cx="2096051" cy="2841407"/>
          </a:xfrm>
          <a:prstGeom prst="rect">
            <a:avLst/>
          </a:prstGeom>
          <a:ln>
            <a:noFill/>
          </a:ln>
          <a:effectLst>
            <a:outerShdw blurRad="190500" algn="tl" rotWithShape="0">
              <a:srgbClr val="000000">
                <a:alpha val="70000"/>
              </a:srgbClr>
            </a:outerShdw>
          </a:effectLst>
        </p:spPr>
      </p:pic>
      <p:pic>
        <p:nvPicPr>
          <p:cNvPr id="7" name="Picture 6" descr="pamphlets.youthEducationSisterhood.01.jpg"/>
          <p:cNvPicPr>
            <a:picLocks noChangeAspect="1"/>
          </p:cNvPicPr>
          <p:nvPr/>
        </p:nvPicPr>
        <p:blipFill>
          <a:blip r:embed="rId8" cstate="print"/>
          <a:stretch>
            <a:fillRect/>
          </a:stretch>
        </p:blipFill>
        <p:spPr>
          <a:xfrm rot="1020995">
            <a:off x="3788089" y="2781017"/>
            <a:ext cx="1131240" cy="2663518"/>
          </a:xfrm>
          <a:prstGeom prst="rect">
            <a:avLst/>
          </a:prstGeom>
          <a:ln>
            <a:noFill/>
          </a:ln>
          <a:effectLst>
            <a:outerShdw blurRad="190500" algn="tl" rotWithShape="0">
              <a:srgbClr val="000000">
                <a:alpha val="70000"/>
              </a:srgbClr>
            </a:outerShdw>
          </a:effectLst>
        </p:spPr>
      </p:pic>
      <p:pic>
        <p:nvPicPr>
          <p:cNvPr id="12" name="Picture 2"/>
          <p:cNvPicPr>
            <a:picLocks noChangeAspect="1" noChangeArrowheads="1"/>
          </p:cNvPicPr>
          <p:nvPr/>
        </p:nvPicPr>
        <p:blipFill>
          <a:blip r:embed="rId9" cstate="print"/>
          <a:srcRect/>
          <a:stretch>
            <a:fillRect/>
          </a:stretch>
        </p:blipFill>
        <p:spPr bwMode="auto">
          <a:xfrm>
            <a:off x="304800" y="5486400"/>
            <a:ext cx="990600" cy="1037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b="1" dirty="0" smtClean="0">
                <a:solidFill>
                  <a:srgbClr val="00ADD3"/>
                </a:solidFill>
              </a:rPr>
              <a:t>First Things First</a:t>
            </a:r>
            <a:endParaRPr lang="en-US" sz="3200" b="1" dirty="0">
              <a:solidFill>
                <a:srgbClr val="00ADD3"/>
              </a:solidFill>
            </a:endParaRPr>
          </a:p>
        </p:txBody>
      </p:sp>
      <p:sp>
        <p:nvSpPr>
          <p:cNvPr id="3" name="Content Placeholder 2"/>
          <p:cNvSpPr>
            <a:spLocks noGrp="1"/>
          </p:cNvSpPr>
          <p:nvPr>
            <p:ph idx="1"/>
          </p:nvPr>
        </p:nvSpPr>
        <p:spPr>
          <a:xfrm>
            <a:off x="457200" y="1143000"/>
            <a:ext cx="4953000" cy="4114800"/>
          </a:xfrm>
        </p:spPr>
        <p:txBody>
          <a:bodyPr>
            <a:normAutofit/>
          </a:bodyPr>
          <a:lstStyle/>
          <a:p>
            <a:r>
              <a:rPr lang="en-US" sz="1800" dirty="0" smtClean="0"/>
              <a:t>Select sisterhood artifacts</a:t>
            </a:r>
            <a:br>
              <a:rPr lang="en-US" sz="1800" dirty="0" smtClean="0"/>
            </a:br>
            <a:r>
              <a:rPr lang="en-US" sz="1800" dirty="0" smtClean="0"/>
              <a:t>(documents, records, photos, small items)</a:t>
            </a:r>
          </a:p>
          <a:p>
            <a:r>
              <a:rPr lang="en-US" sz="1800" dirty="0" smtClean="0"/>
              <a:t>Complete and send submission form to AJA</a:t>
            </a:r>
          </a:p>
          <a:p>
            <a:r>
              <a:rPr lang="en-US" sz="1800" dirty="0" smtClean="0"/>
              <a:t>Three ways to send form:</a:t>
            </a:r>
          </a:p>
          <a:p>
            <a:pPr lvl="1"/>
            <a:r>
              <a:rPr lang="en-US" sz="1800" dirty="0" smtClean="0"/>
              <a:t>E-mail: kproffitt@huc.edu</a:t>
            </a:r>
          </a:p>
          <a:p>
            <a:pPr lvl="1"/>
            <a:r>
              <a:rPr lang="en-US" sz="1800" dirty="0" smtClean="0"/>
              <a:t>Fax: 513-221-7812</a:t>
            </a:r>
          </a:p>
          <a:p>
            <a:pPr lvl="1"/>
            <a:r>
              <a:rPr lang="en-US" sz="1800" dirty="0" smtClean="0"/>
              <a:t>Mail:  American Jewish Archives</a:t>
            </a:r>
            <a:br>
              <a:rPr lang="en-US" sz="1800" dirty="0" smtClean="0"/>
            </a:br>
            <a:r>
              <a:rPr lang="en-US" sz="1800" dirty="0" smtClean="0"/>
              <a:t>           WRJ Project</a:t>
            </a:r>
            <a:br>
              <a:rPr lang="en-US" sz="1800" dirty="0" smtClean="0"/>
            </a:br>
            <a:r>
              <a:rPr lang="en-US" sz="1800" dirty="0" smtClean="0"/>
              <a:t>           3101 Clifton Avenue</a:t>
            </a:r>
            <a:br>
              <a:rPr lang="en-US" sz="1800" dirty="0" smtClean="0"/>
            </a:br>
            <a:r>
              <a:rPr lang="en-US" sz="1800" dirty="0" smtClean="0"/>
              <a:t>	        Cincinnati, OH 45220</a:t>
            </a:r>
          </a:p>
          <a:p>
            <a:r>
              <a:rPr lang="en-US" sz="1800" dirty="0" smtClean="0"/>
              <a:t>Archivist from AJA will contact you;</a:t>
            </a:r>
            <a:br>
              <a:rPr lang="en-US" sz="1800" dirty="0" smtClean="0"/>
            </a:br>
            <a:r>
              <a:rPr lang="en-US" sz="1800" dirty="0" smtClean="0"/>
              <a:t>select items and provide shipping details</a:t>
            </a:r>
          </a:p>
          <a:p>
            <a:r>
              <a:rPr lang="en-US" sz="1800" dirty="0" smtClean="0"/>
              <a:t>Ship items to AJA with copy of submission form</a:t>
            </a:r>
          </a:p>
        </p:txBody>
      </p:sp>
      <p:pic>
        <p:nvPicPr>
          <p:cNvPr id="4" name="Picture 3" descr="Selfon, Rosanne.jpg"/>
          <p:cNvPicPr>
            <a:picLocks noChangeAspect="1"/>
          </p:cNvPicPr>
          <p:nvPr/>
        </p:nvPicPr>
        <p:blipFill>
          <a:blip r:embed="rId2" cstate="print"/>
          <a:stretch>
            <a:fillRect/>
          </a:stretch>
        </p:blipFill>
        <p:spPr>
          <a:xfrm>
            <a:off x="381000" y="5562600"/>
            <a:ext cx="710629" cy="1054100"/>
          </a:xfrm>
          <a:prstGeom prst="rect">
            <a:avLst/>
          </a:prstGeom>
        </p:spPr>
      </p:pic>
      <p:pic>
        <p:nvPicPr>
          <p:cNvPr id="6" name="Picture 5" descr="Index Finger.jpg"/>
          <p:cNvPicPr>
            <a:picLocks noChangeAspect="1"/>
          </p:cNvPicPr>
          <p:nvPr/>
        </p:nvPicPr>
        <p:blipFill>
          <a:blip r:embed="rId3" cstate="print"/>
          <a:stretch>
            <a:fillRect/>
          </a:stretch>
        </p:blipFill>
        <p:spPr>
          <a:xfrm>
            <a:off x="5543635" y="1219200"/>
            <a:ext cx="2918968"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828800" y="5638800"/>
            <a:ext cx="60198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For consideration in January exhibition,  </a:t>
            </a:r>
          </a:p>
          <a:p>
            <a:pPr algn="ctr"/>
            <a:r>
              <a:rPr lang="en-US" b="1" dirty="0" smtClean="0"/>
              <a:t>you must complete process by December 15, 2012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ADD3"/>
                </a:solidFill>
              </a:rPr>
              <a:t>In Remembrance</a:t>
            </a:r>
            <a:endParaRPr lang="en-US" sz="3200" dirty="0">
              <a:solidFill>
                <a:srgbClr val="00ADD3"/>
              </a:solidFill>
            </a:endParaRPr>
          </a:p>
        </p:txBody>
      </p:sp>
      <p:pic>
        <p:nvPicPr>
          <p:cNvPr id="4" name="Picture 3" descr="911 Photo.jpg"/>
          <p:cNvPicPr>
            <a:picLocks noChangeAspect="1"/>
          </p:cNvPicPr>
          <p:nvPr/>
        </p:nvPicPr>
        <p:blipFill>
          <a:blip r:embed="rId2" cstate="print"/>
          <a:stretch>
            <a:fillRect/>
          </a:stretch>
        </p:blipFill>
        <p:spPr>
          <a:xfrm>
            <a:off x="3022422" y="1447800"/>
            <a:ext cx="3125802" cy="4705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3" cstate="print"/>
          <a:srcRect/>
          <a:stretch>
            <a:fillRect/>
          </a:stretch>
        </p:blipFill>
        <p:spPr bwMode="auto">
          <a:xfrm>
            <a:off x="228600" y="5410200"/>
            <a:ext cx="838200" cy="1252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Acceptable Items</a:t>
            </a:r>
            <a:endParaRPr lang="en-US" sz="3200" b="1" dirty="0">
              <a:solidFill>
                <a:srgbClr val="00ADD3"/>
              </a:solidFill>
            </a:endParaRPr>
          </a:p>
        </p:txBody>
      </p:sp>
      <p:sp>
        <p:nvSpPr>
          <p:cNvPr id="3" name="Content Placeholder 2"/>
          <p:cNvSpPr>
            <a:spLocks noGrp="1"/>
          </p:cNvSpPr>
          <p:nvPr>
            <p:ph idx="1"/>
          </p:nvPr>
        </p:nvSpPr>
        <p:spPr>
          <a:xfrm>
            <a:off x="3733800" y="1447800"/>
            <a:ext cx="5029200" cy="4267200"/>
          </a:xfrm>
        </p:spPr>
        <p:txBody>
          <a:bodyPr>
            <a:normAutofit lnSpcReduction="10000"/>
          </a:bodyPr>
          <a:lstStyle/>
          <a:p>
            <a:r>
              <a:rPr lang="en-US" sz="1800" dirty="0" smtClean="0"/>
              <a:t>Records relating to establishment of sisterhood</a:t>
            </a:r>
          </a:p>
          <a:p>
            <a:pPr>
              <a:buNone/>
            </a:pPr>
            <a:endParaRPr lang="en-US" sz="1800" dirty="0" smtClean="0"/>
          </a:p>
          <a:p>
            <a:r>
              <a:rPr lang="en-US" sz="1800" dirty="0" smtClean="0"/>
              <a:t>Subject files of officers and administrators</a:t>
            </a:r>
          </a:p>
          <a:p>
            <a:endParaRPr lang="en-US" sz="1800" dirty="0" smtClean="0"/>
          </a:p>
          <a:p>
            <a:r>
              <a:rPr lang="en-US" sz="1800" dirty="0" smtClean="0"/>
              <a:t>Membership records</a:t>
            </a:r>
          </a:p>
          <a:p>
            <a:endParaRPr lang="en-US" sz="1800" dirty="0" smtClean="0"/>
          </a:p>
          <a:p>
            <a:r>
              <a:rPr lang="en-US" sz="1800" dirty="0" smtClean="0"/>
              <a:t>Annual or committee reports</a:t>
            </a:r>
          </a:p>
          <a:p>
            <a:endParaRPr lang="en-US" sz="1800" dirty="0" smtClean="0"/>
          </a:p>
          <a:p>
            <a:r>
              <a:rPr lang="en-US" sz="1800" dirty="0" smtClean="0"/>
              <a:t>Selected project files</a:t>
            </a:r>
          </a:p>
          <a:p>
            <a:pPr>
              <a:buNone/>
            </a:pPr>
            <a:endParaRPr lang="en-US" sz="1800" dirty="0" smtClean="0"/>
          </a:p>
          <a:p>
            <a:r>
              <a:rPr lang="en-US" sz="1800" dirty="0" smtClean="0"/>
              <a:t>Publications, programs, and PR materials</a:t>
            </a:r>
          </a:p>
          <a:p>
            <a:endParaRPr lang="en-US" sz="1800" dirty="0" smtClean="0"/>
          </a:p>
          <a:p>
            <a:r>
              <a:rPr lang="en-US" sz="1800" dirty="0" smtClean="0"/>
              <a:t>Photographs and media</a:t>
            </a:r>
          </a:p>
        </p:txBody>
      </p:sp>
      <p:pic>
        <p:nvPicPr>
          <p:cNvPr id="4" name="Picture 3" descr="Selfon, Rosanne.jpg"/>
          <p:cNvPicPr>
            <a:picLocks noChangeAspect="1"/>
          </p:cNvPicPr>
          <p:nvPr/>
        </p:nvPicPr>
        <p:blipFill>
          <a:blip r:embed="rId2" cstate="print"/>
          <a:stretch>
            <a:fillRect/>
          </a:stretch>
        </p:blipFill>
        <p:spPr>
          <a:xfrm>
            <a:off x="381000" y="5562600"/>
            <a:ext cx="710629" cy="1054100"/>
          </a:xfrm>
          <a:prstGeom prst="rect">
            <a:avLst/>
          </a:prstGeom>
        </p:spPr>
      </p:pic>
      <p:pic>
        <p:nvPicPr>
          <p:cNvPr id="6" name="Picture 5" descr="Meeting-minutes-picture.gif"/>
          <p:cNvPicPr>
            <a:picLocks noChangeAspect="1"/>
          </p:cNvPicPr>
          <p:nvPr/>
        </p:nvPicPr>
        <p:blipFill>
          <a:blip r:embed="rId3" cstate="print"/>
          <a:stretch>
            <a:fillRect/>
          </a:stretch>
        </p:blipFill>
        <p:spPr>
          <a:xfrm rot="20739856">
            <a:off x="877000" y="1342444"/>
            <a:ext cx="1628482" cy="15138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camera1.gif"/>
          <p:cNvPicPr>
            <a:picLocks noChangeAspect="1"/>
          </p:cNvPicPr>
          <p:nvPr/>
        </p:nvPicPr>
        <p:blipFill>
          <a:blip r:embed="rId4" cstate="print"/>
          <a:stretch>
            <a:fillRect/>
          </a:stretch>
        </p:blipFill>
        <p:spPr>
          <a:xfrm>
            <a:off x="838200" y="3657600"/>
            <a:ext cx="18288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R-button.jpg"/>
          <p:cNvPicPr>
            <a:picLocks noChangeAspect="1"/>
          </p:cNvPicPr>
          <p:nvPr/>
        </p:nvPicPr>
        <p:blipFill>
          <a:blip r:embed="rId5" cstate="print"/>
          <a:stretch>
            <a:fillRect/>
          </a:stretch>
        </p:blipFill>
        <p:spPr>
          <a:xfrm rot="980125">
            <a:off x="2062489" y="2533105"/>
            <a:ext cx="1404961" cy="13215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Items that will NOT be considered</a:t>
            </a:r>
            <a:endParaRPr lang="en-US" sz="3200" b="1" dirty="0">
              <a:solidFill>
                <a:srgbClr val="00ADD3"/>
              </a:solidFill>
            </a:endParaRPr>
          </a:p>
        </p:txBody>
      </p:sp>
      <p:sp>
        <p:nvSpPr>
          <p:cNvPr id="3" name="Content Placeholder 2"/>
          <p:cNvSpPr>
            <a:spLocks noGrp="1"/>
          </p:cNvSpPr>
          <p:nvPr>
            <p:ph idx="1"/>
          </p:nvPr>
        </p:nvSpPr>
        <p:spPr>
          <a:xfrm>
            <a:off x="685800" y="1981200"/>
            <a:ext cx="3657600" cy="2209800"/>
          </a:xfrm>
        </p:spPr>
        <p:txBody>
          <a:bodyPr>
            <a:normAutofit/>
          </a:bodyPr>
          <a:lstStyle/>
          <a:p>
            <a:r>
              <a:rPr lang="en-US" sz="1800" dirty="0" smtClean="0"/>
              <a:t>Large artifacts</a:t>
            </a:r>
            <a:br>
              <a:rPr lang="en-US" sz="1800" dirty="0" smtClean="0"/>
            </a:br>
            <a:endParaRPr lang="en-US" sz="1800" dirty="0" smtClean="0"/>
          </a:p>
          <a:p>
            <a:r>
              <a:rPr lang="en-US" sz="1800" dirty="0" smtClean="0"/>
              <a:t>Business records</a:t>
            </a:r>
            <a:br>
              <a:rPr lang="en-US" sz="1800" dirty="0" smtClean="0"/>
            </a:br>
            <a:endParaRPr lang="en-US" sz="1800" dirty="0" smtClean="0"/>
          </a:p>
          <a:p>
            <a:r>
              <a:rPr lang="en-US" sz="1800" dirty="0" smtClean="0"/>
              <a:t>Day-to-day records that </a:t>
            </a:r>
            <a:br>
              <a:rPr lang="en-US" sz="1800" dirty="0" smtClean="0"/>
            </a:br>
            <a:r>
              <a:rPr lang="en-US" sz="1800" dirty="0" smtClean="0"/>
              <a:t>are NOT historically valuable</a:t>
            </a:r>
          </a:p>
        </p:txBody>
      </p:sp>
      <p:pic>
        <p:nvPicPr>
          <p:cNvPr id="4" name="Picture 3" descr="Selfon, Rosanne.jpg"/>
          <p:cNvPicPr>
            <a:picLocks noChangeAspect="1"/>
          </p:cNvPicPr>
          <p:nvPr/>
        </p:nvPicPr>
        <p:blipFill>
          <a:blip r:embed="rId2" cstate="print"/>
          <a:stretch>
            <a:fillRect/>
          </a:stretch>
        </p:blipFill>
        <p:spPr>
          <a:xfrm>
            <a:off x="381000" y="5562600"/>
            <a:ext cx="710629" cy="1054100"/>
          </a:xfrm>
          <a:prstGeom prst="rect">
            <a:avLst/>
          </a:prstGeom>
        </p:spPr>
      </p:pic>
      <p:pic>
        <p:nvPicPr>
          <p:cNvPr id="6" name="Picture 5" descr="no.jpg"/>
          <p:cNvPicPr>
            <a:picLocks noChangeAspect="1"/>
          </p:cNvPicPr>
          <p:nvPr/>
        </p:nvPicPr>
        <p:blipFill>
          <a:blip r:embed="rId3" cstate="print"/>
          <a:stretch>
            <a:fillRect/>
          </a:stretch>
        </p:blipFill>
        <p:spPr>
          <a:xfrm>
            <a:off x="4191000" y="1600200"/>
            <a:ext cx="4305300" cy="36308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rgbClr val="00ADD3"/>
                </a:solidFill>
              </a:rPr>
              <a:t>Local Sisterhood Exhibits</a:t>
            </a:r>
            <a:endParaRPr lang="en-US" sz="3200" b="1" dirty="0">
              <a:solidFill>
                <a:srgbClr val="00ADD3"/>
              </a:solidFill>
            </a:endParaRPr>
          </a:p>
        </p:txBody>
      </p:sp>
      <p:pic>
        <p:nvPicPr>
          <p:cNvPr id="3" name="Picture 2" descr="beginnings_v4.jpg"/>
          <p:cNvPicPr>
            <a:picLocks noChangeAspect="1"/>
          </p:cNvPicPr>
          <p:nvPr/>
        </p:nvPicPr>
        <p:blipFill>
          <a:blip r:embed="rId2" cstate="print"/>
          <a:stretch>
            <a:fillRect/>
          </a:stretch>
        </p:blipFill>
        <p:spPr>
          <a:xfrm>
            <a:off x="2590800" y="1219200"/>
            <a:ext cx="3867150" cy="5156200"/>
          </a:xfrm>
          <a:prstGeom prst="rect">
            <a:avLst/>
          </a:prstGeom>
        </p:spPr>
      </p:pic>
      <p:pic>
        <p:nvPicPr>
          <p:cNvPr id="4" name="Picture 3" descr="Selfon, Rosanne.jpg"/>
          <p:cNvPicPr>
            <a:picLocks noChangeAspect="1"/>
          </p:cNvPicPr>
          <p:nvPr/>
        </p:nvPicPr>
        <p:blipFill>
          <a:blip r:embed="rId3" cstate="print"/>
          <a:stretch>
            <a:fillRect/>
          </a:stretch>
        </p:blipFill>
        <p:spPr>
          <a:xfrm>
            <a:off x="381000" y="5562600"/>
            <a:ext cx="710629" cy="1054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Have a Question?</a:t>
            </a:r>
            <a:endParaRPr lang="en-US" sz="3200" b="1" dirty="0">
              <a:solidFill>
                <a:srgbClr val="00ADD3"/>
              </a:solidFill>
            </a:endParaRPr>
          </a:p>
        </p:txBody>
      </p:sp>
      <p:sp>
        <p:nvSpPr>
          <p:cNvPr id="3" name="Content Placeholder 2"/>
          <p:cNvSpPr>
            <a:spLocks noGrp="1"/>
          </p:cNvSpPr>
          <p:nvPr>
            <p:ph idx="1"/>
          </p:nvPr>
        </p:nvSpPr>
        <p:spPr>
          <a:xfrm>
            <a:off x="2057400" y="1295400"/>
            <a:ext cx="5181600" cy="1676400"/>
          </a:xfrm>
        </p:spPr>
        <p:txBody>
          <a:bodyPr>
            <a:noAutofit/>
          </a:bodyPr>
          <a:lstStyle/>
          <a:p>
            <a:pPr algn="ctr">
              <a:buNone/>
            </a:pPr>
            <a:r>
              <a:rPr lang="en-US" sz="1800" dirty="0" smtClean="0"/>
              <a:t>If you have questions about this project, contact:</a:t>
            </a:r>
          </a:p>
          <a:p>
            <a:pPr algn="ctr">
              <a:buNone/>
            </a:pPr>
            <a:r>
              <a:rPr lang="en-US" sz="1800" dirty="0" smtClean="0"/>
              <a:t>Rachel Jurisz</a:t>
            </a:r>
          </a:p>
          <a:p>
            <a:pPr algn="ctr">
              <a:buNone/>
            </a:pPr>
            <a:r>
              <a:rPr lang="en-US" sz="1800" dirty="0" smtClean="0"/>
              <a:t>Manager, Service to Sisterhoods and Districts</a:t>
            </a:r>
          </a:p>
          <a:p>
            <a:pPr algn="ctr">
              <a:buNone/>
            </a:pPr>
            <a:r>
              <a:rPr lang="en-US" sz="1800" dirty="0" smtClean="0"/>
              <a:t>rjurisz@wrj.org or 212.650.4063</a:t>
            </a:r>
            <a:endParaRPr lang="en-US" sz="1800" dirty="0"/>
          </a:p>
        </p:txBody>
      </p:sp>
      <p:pic>
        <p:nvPicPr>
          <p:cNvPr id="4" name="Picture 3" descr="Selfon, Rosanne.jpg"/>
          <p:cNvPicPr>
            <a:picLocks noChangeAspect="1"/>
          </p:cNvPicPr>
          <p:nvPr/>
        </p:nvPicPr>
        <p:blipFill>
          <a:blip r:embed="rId2" cstate="print"/>
          <a:stretch>
            <a:fillRect/>
          </a:stretch>
        </p:blipFill>
        <p:spPr>
          <a:xfrm>
            <a:off x="381000" y="5562600"/>
            <a:ext cx="710629" cy="1054100"/>
          </a:xfrm>
          <a:prstGeom prst="rect">
            <a:avLst/>
          </a:prstGeom>
        </p:spPr>
      </p:pic>
      <p:pic>
        <p:nvPicPr>
          <p:cNvPr id="5" name="Picture 4" descr="article_10_questions.jpg"/>
          <p:cNvPicPr>
            <a:picLocks noChangeAspect="1"/>
          </p:cNvPicPr>
          <p:nvPr/>
        </p:nvPicPr>
        <p:blipFill>
          <a:blip r:embed="rId3" cstate="print"/>
          <a:stretch>
            <a:fillRect/>
          </a:stretch>
        </p:blipFill>
        <p:spPr>
          <a:xfrm>
            <a:off x="2514600" y="2971800"/>
            <a:ext cx="4546600" cy="340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eaLnBrk="1" hangingPunct="1"/>
            <a:r>
              <a:rPr lang="en-US" sz="3200" b="1" dirty="0" smtClean="0">
                <a:solidFill>
                  <a:srgbClr val="00ADD3"/>
                </a:solidFill>
              </a:rPr>
              <a:t>Questions &amp; Answers</a:t>
            </a:r>
          </a:p>
        </p:txBody>
      </p:sp>
      <p:sp>
        <p:nvSpPr>
          <p:cNvPr id="41987" name="Content Placeholder 2"/>
          <p:cNvSpPr>
            <a:spLocks noGrp="1"/>
          </p:cNvSpPr>
          <p:nvPr>
            <p:ph idx="1"/>
          </p:nvPr>
        </p:nvSpPr>
        <p:spPr/>
        <p:txBody>
          <a:bodyPr/>
          <a:lstStyle/>
          <a:p>
            <a:r>
              <a:rPr lang="en-US" sz="2000" b="1" dirty="0" smtClean="0"/>
              <a:t>If you would like to </a:t>
            </a:r>
            <a:r>
              <a:rPr lang="en-US" sz="2000" b="1" u="sng" dirty="0" smtClean="0"/>
              <a:t>type a question,</a:t>
            </a:r>
            <a:r>
              <a:rPr lang="en-US" sz="2000" dirty="0" smtClean="0"/>
              <a:t> please use the Questions panel.</a:t>
            </a:r>
            <a:br>
              <a:rPr lang="en-US" sz="2000" dirty="0" smtClean="0"/>
            </a:br>
            <a:endParaRPr lang="en-US" sz="2000" dirty="0" smtClean="0"/>
          </a:p>
          <a:p>
            <a:pPr eaLnBrk="1" hangingPunct="1"/>
            <a:r>
              <a:rPr lang="en-US" sz="2000" dirty="0" smtClean="0"/>
              <a:t>We may not have the availability to answer every question. Fear not!  We will follow-up with you after the presentation should we not answer your question during our webinar.</a:t>
            </a:r>
          </a:p>
        </p:txBody>
      </p:sp>
      <p:pic>
        <p:nvPicPr>
          <p:cNvPr id="5" name="Picture 5" descr="Rachel Photo.jpg"/>
          <p:cNvPicPr>
            <a:picLocks noChangeAspect="1"/>
          </p:cNvPicPr>
          <p:nvPr/>
        </p:nvPicPr>
        <p:blipFill>
          <a:blip r:embed="rId2" cstate="screen"/>
          <a:srcRect/>
          <a:stretch>
            <a:fillRect/>
          </a:stretch>
        </p:blipFill>
        <p:spPr bwMode="auto">
          <a:xfrm>
            <a:off x="304800" y="5715000"/>
            <a:ext cx="838200" cy="9579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Upcoming Centennial Programs</a:t>
            </a:r>
            <a:endParaRPr lang="en-US" sz="3200" b="1" dirty="0">
              <a:solidFill>
                <a:srgbClr val="00ADD3"/>
              </a:solidFill>
            </a:endParaRPr>
          </a:p>
        </p:txBody>
      </p:sp>
      <p:sp>
        <p:nvSpPr>
          <p:cNvPr id="3" name="Content Placeholder 2"/>
          <p:cNvSpPr>
            <a:spLocks noGrp="1"/>
          </p:cNvSpPr>
          <p:nvPr>
            <p:ph idx="1"/>
          </p:nvPr>
        </p:nvSpPr>
        <p:spPr>
          <a:xfrm>
            <a:off x="609600" y="1752600"/>
            <a:ext cx="4343400" cy="2819400"/>
          </a:xfrm>
        </p:spPr>
        <p:txBody>
          <a:bodyPr>
            <a:noAutofit/>
          </a:bodyPr>
          <a:lstStyle/>
          <a:p>
            <a:r>
              <a:rPr lang="en-US" sz="1800" dirty="0" smtClean="0"/>
              <a:t>Building a Movement</a:t>
            </a:r>
          </a:p>
          <a:p>
            <a:r>
              <a:rPr lang="en-US" sz="1800" dirty="0" smtClean="0"/>
              <a:t>Unsung Heroines</a:t>
            </a:r>
          </a:p>
          <a:p>
            <a:r>
              <a:rPr lang="en-US" sz="1800" dirty="0" smtClean="0"/>
              <a:t>Fried Leadership Conference, Cincinnati </a:t>
            </a:r>
            <a:br>
              <a:rPr lang="en-US" sz="1800" dirty="0" smtClean="0"/>
            </a:br>
            <a:r>
              <a:rPr lang="en-US" sz="1800" dirty="0" smtClean="0"/>
              <a:t>January 25-27, 2013</a:t>
            </a:r>
          </a:p>
          <a:p>
            <a:r>
              <a:rPr lang="en-US" sz="1800" dirty="0" smtClean="0"/>
              <a:t>Centennial Shabbat</a:t>
            </a:r>
            <a:br>
              <a:rPr lang="en-US" sz="1800" dirty="0" smtClean="0"/>
            </a:br>
            <a:r>
              <a:rPr lang="en-US" sz="1800" dirty="0" smtClean="0"/>
              <a:t>March 1-2, 2013</a:t>
            </a:r>
          </a:p>
          <a:p>
            <a:r>
              <a:rPr lang="en-US" sz="1800" dirty="0" smtClean="0"/>
              <a:t>Mission to Israel and Berlin</a:t>
            </a:r>
            <a:br>
              <a:rPr lang="en-US" sz="1800" dirty="0" smtClean="0"/>
            </a:br>
            <a:r>
              <a:rPr lang="en-US" sz="1800" dirty="0" smtClean="0"/>
              <a:t>March 5-17, 2013</a:t>
            </a:r>
          </a:p>
        </p:txBody>
      </p:sp>
      <p:pic>
        <p:nvPicPr>
          <p:cNvPr id="4" name="Picture 3" descr="Selfon, Rosanne.jpg"/>
          <p:cNvPicPr>
            <a:picLocks noChangeAspect="1"/>
          </p:cNvPicPr>
          <p:nvPr/>
        </p:nvPicPr>
        <p:blipFill>
          <a:blip r:embed="rId2" cstate="print"/>
          <a:stretch>
            <a:fillRect/>
          </a:stretch>
        </p:blipFill>
        <p:spPr>
          <a:xfrm>
            <a:off x="381000" y="5562600"/>
            <a:ext cx="710629" cy="1054100"/>
          </a:xfrm>
          <a:prstGeom prst="rect">
            <a:avLst/>
          </a:prstGeom>
        </p:spPr>
      </p:pic>
      <p:pic>
        <p:nvPicPr>
          <p:cNvPr id="7" name="Picture 6" descr="wrj_centennial_LOGO_print.jpg"/>
          <p:cNvPicPr>
            <a:picLocks noChangeAspect="1"/>
          </p:cNvPicPr>
          <p:nvPr/>
        </p:nvPicPr>
        <p:blipFill>
          <a:blip r:embed="rId3" cstate="print"/>
          <a:stretch>
            <a:fillRect/>
          </a:stretch>
        </p:blipFill>
        <p:spPr>
          <a:xfrm>
            <a:off x="5181600" y="1600200"/>
            <a:ext cx="2696923" cy="32305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200" b="1" dirty="0" smtClean="0">
                <a:solidFill>
                  <a:srgbClr val="00ADD3"/>
                </a:solidFill>
              </a:rPr>
              <a:t>Thank you for attending!</a:t>
            </a:r>
          </a:p>
        </p:txBody>
      </p:sp>
      <p:sp>
        <p:nvSpPr>
          <p:cNvPr id="45059" name="Content Placeholder 2"/>
          <p:cNvSpPr>
            <a:spLocks noGrp="1"/>
          </p:cNvSpPr>
          <p:nvPr>
            <p:ph idx="1"/>
          </p:nvPr>
        </p:nvSpPr>
        <p:spPr>
          <a:xfrm>
            <a:off x="533400" y="1143000"/>
            <a:ext cx="8077200" cy="4648200"/>
          </a:xfrm>
        </p:spPr>
        <p:txBody>
          <a:bodyPr>
            <a:normAutofit lnSpcReduction="10000"/>
          </a:bodyPr>
          <a:lstStyle/>
          <a:p>
            <a:pPr eaLnBrk="1" hangingPunct="1">
              <a:buFont typeface="Arial" pitchFamily="34" charset="0"/>
              <a:buNone/>
            </a:pPr>
            <a:r>
              <a:rPr lang="en-US" sz="1600" dirty="0" smtClean="0"/>
              <a:t>If you have any further questions, please contact: </a:t>
            </a:r>
          </a:p>
          <a:p>
            <a:pPr lvl="4">
              <a:buNone/>
            </a:pPr>
            <a:endParaRPr lang="en-US" sz="1400" b="1" dirty="0" smtClean="0"/>
          </a:p>
          <a:p>
            <a:pPr lvl="4">
              <a:buNone/>
            </a:pPr>
            <a:endParaRPr lang="en-US" sz="1400" b="1" dirty="0" smtClean="0"/>
          </a:p>
          <a:p>
            <a:pPr lvl="4">
              <a:buNone/>
            </a:pPr>
            <a:r>
              <a:rPr lang="en-US" sz="1400" b="1" dirty="0" smtClean="0"/>
              <a:t>Lynn Magid Lazar		                 Rosanne Selfon</a:t>
            </a:r>
          </a:p>
          <a:p>
            <a:pPr lvl="4">
              <a:buNone/>
            </a:pPr>
            <a:r>
              <a:rPr lang="en-US" sz="1400" b="1" dirty="0" smtClean="0"/>
              <a:t>President			                 Chair, WRJ Centennial</a:t>
            </a:r>
          </a:p>
          <a:p>
            <a:pPr lvl="4">
              <a:buNone/>
            </a:pPr>
            <a:r>
              <a:rPr lang="en-US" sz="1400" b="1" dirty="0" smtClean="0"/>
              <a:t>Women of Reform Judaism 	                 WRJ Immediate Past President</a:t>
            </a:r>
          </a:p>
          <a:p>
            <a:pPr lvl="4">
              <a:buNone/>
            </a:pPr>
            <a:r>
              <a:rPr lang="en-US" sz="1400" b="1" dirty="0" smtClean="0"/>
              <a:t>lynn.magid.lazar@gmail.com	                  rosanne.selfon@gmail.com</a:t>
            </a:r>
          </a:p>
          <a:p>
            <a:pPr lvl="4">
              <a:buNone/>
            </a:pPr>
            <a:r>
              <a:rPr lang="en-US" sz="1400" b="1" dirty="0" smtClean="0"/>
              <a:t>412.967.0811		 7              717.285.3910</a:t>
            </a:r>
          </a:p>
          <a:p>
            <a:pPr lvl="4">
              <a:buNone/>
            </a:pPr>
            <a:r>
              <a:rPr lang="en-US" sz="1400" b="1" dirty="0" smtClean="0"/>
              <a:t>				</a:t>
            </a:r>
          </a:p>
          <a:p>
            <a:pPr lvl="4">
              <a:buNone/>
            </a:pPr>
            <a:endParaRPr lang="en-US" sz="1400" b="1" dirty="0" smtClean="0"/>
          </a:p>
          <a:p>
            <a:pPr lvl="4">
              <a:buNone/>
            </a:pPr>
            <a:r>
              <a:rPr lang="en-US" sz="1400" b="1" dirty="0" smtClean="0"/>
              <a:t>Rabbi Marla J. Feldman		                  Rachel Jurisz</a:t>
            </a:r>
          </a:p>
          <a:p>
            <a:pPr lvl="4">
              <a:buNone/>
            </a:pPr>
            <a:r>
              <a:rPr lang="en-US" sz="1400" b="1" dirty="0" smtClean="0"/>
              <a:t>Executive Director 		                  Manager</a:t>
            </a:r>
          </a:p>
          <a:p>
            <a:pPr lvl="4">
              <a:buNone/>
            </a:pPr>
            <a:r>
              <a:rPr lang="en-US" sz="1400" b="1" dirty="0" smtClean="0"/>
              <a:t>Women of Reform Judaism                                     Service to Sisterhoods and Districts</a:t>
            </a:r>
          </a:p>
          <a:p>
            <a:pPr lvl="4">
              <a:buNone/>
            </a:pPr>
            <a:r>
              <a:rPr lang="en-US" sz="1400" b="1" dirty="0" smtClean="0"/>
              <a:t>mfeldman@wrj.org		                  rjurisz@wrj.org</a:t>
            </a:r>
          </a:p>
          <a:p>
            <a:pPr lvl="4">
              <a:buNone/>
            </a:pPr>
            <a:r>
              <a:rPr lang="en-US" sz="1400" b="1" dirty="0" smtClean="0"/>
              <a:t>212.650.4055                                                              212.650.4063</a:t>
            </a:r>
          </a:p>
          <a:p>
            <a:pPr eaLnBrk="1" hangingPunct="1">
              <a:buFont typeface="Arial" pitchFamily="34" charset="0"/>
              <a:buNone/>
            </a:pPr>
            <a:endParaRPr lang="en-US" sz="1600" dirty="0" smtClean="0"/>
          </a:p>
          <a:p>
            <a:pPr algn="ctr" eaLnBrk="1" hangingPunct="1">
              <a:buFont typeface="Arial" pitchFamily="34" charset="0"/>
              <a:buNone/>
            </a:pPr>
            <a:endParaRPr lang="en-US" sz="1200" dirty="0" smtClean="0"/>
          </a:p>
          <a:p>
            <a:pPr algn="ctr" eaLnBrk="1" hangingPunct="1">
              <a:buFont typeface="Arial" pitchFamily="34" charset="0"/>
              <a:buNone/>
            </a:pPr>
            <a:r>
              <a:rPr lang="en-US" sz="1600" dirty="0" smtClean="0"/>
              <a:t>A recording of this webinar presentation will available on the WRJ website:  www.WRJ.org</a:t>
            </a:r>
          </a:p>
        </p:txBody>
      </p:sp>
      <p:pic>
        <p:nvPicPr>
          <p:cNvPr id="45065" name="Picture 5" descr="Rachel Photo.jpg"/>
          <p:cNvPicPr>
            <a:picLocks noChangeAspect="1"/>
          </p:cNvPicPr>
          <p:nvPr/>
        </p:nvPicPr>
        <p:blipFill>
          <a:blip r:embed="rId2" cstate="screen"/>
          <a:srcRect/>
          <a:stretch>
            <a:fillRect/>
          </a:stretch>
        </p:blipFill>
        <p:spPr bwMode="auto">
          <a:xfrm>
            <a:off x="4724400" y="3505200"/>
            <a:ext cx="1066800" cy="1219200"/>
          </a:xfrm>
          <a:prstGeom prst="rect">
            <a:avLst/>
          </a:prstGeom>
          <a:noFill/>
          <a:ln w="9525">
            <a:noFill/>
            <a:miter lim="800000"/>
            <a:headEnd/>
            <a:tailEnd/>
          </a:ln>
        </p:spPr>
      </p:pic>
      <p:pic>
        <p:nvPicPr>
          <p:cNvPr id="8" name="Picture 2" descr="E:\Centennial\Centennial Ambassador Webinar\Pictures\Lynn Magid Lazar WRJ Pres head shot.jpg"/>
          <p:cNvPicPr>
            <a:picLocks noChangeAspect="1" noChangeArrowheads="1"/>
          </p:cNvPicPr>
          <p:nvPr/>
        </p:nvPicPr>
        <p:blipFill>
          <a:blip r:embed="rId3" cstate="print"/>
          <a:srcRect/>
          <a:stretch>
            <a:fillRect/>
          </a:stretch>
        </p:blipFill>
        <p:spPr bwMode="auto">
          <a:xfrm>
            <a:off x="1295400" y="1752600"/>
            <a:ext cx="990600" cy="1282411"/>
          </a:xfrm>
          <a:prstGeom prst="rect">
            <a:avLst/>
          </a:prstGeom>
          <a:noFill/>
        </p:spPr>
      </p:pic>
      <p:pic>
        <p:nvPicPr>
          <p:cNvPr id="9" name="Picture 8" descr="Selfon, Rosanne.jpg"/>
          <p:cNvPicPr>
            <a:picLocks noChangeAspect="1"/>
          </p:cNvPicPr>
          <p:nvPr/>
        </p:nvPicPr>
        <p:blipFill>
          <a:blip r:embed="rId4" cstate="print"/>
          <a:stretch>
            <a:fillRect/>
          </a:stretch>
        </p:blipFill>
        <p:spPr>
          <a:xfrm>
            <a:off x="4876800" y="1676400"/>
            <a:ext cx="914400" cy="1356360"/>
          </a:xfrm>
          <a:prstGeom prst="rect">
            <a:avLst/>
          </a:prstGeom>
        </p:spPr>
      </p:pic>
      <p:pic>
        <p:nvPicPr>
          <p:cNvPr id="11" name="Picture 4"/>
          <p:cNvPicPr>
            <a:picLocks noChangeAspect="1" noChangeArrowheads="1"/>
          </p:cNvPicPr>
          <p:nvPr/>
        </p:nvPicPr>
        <p:blipFill>
          <a:blip r:embed="rId5" cstate="print"/>
          <a:srcRect/>
          <a:stretch>
            <a:fillRect/>
          </a:stretch>
        </p:blipFill>
        <p:spPr bwMode="auto">
          <a:xfrm>
            <a:off x="1371600" y="3505200"/>
            <a:ext cx="914400" cy="1366261"/>
          </a:xfrm>
          <a:prstGeom prst="rect">
            <a:avLst/>
          </a:prstGeom>
          <a:noFill/>
          <a:ln w="9525">
            <a:noFill/>
            <a:miter lim="800000"/>
            <a:headEnd/>
            <a:tailEnd/>
          </a:ln>
          <a:effectLst/>
        </p:spPr>
      </p:pic>
      <p:pic>
        <p:nvPicPr>
          <p:cNvPr id="10" name="Picture 9" descr="wrj_centennial_LOGO_print.jpg"/>
          <p:cNvPicPr>
            <a:picLocks noChangeAspect="1"/>
          </p:cNvPicPr>
          <p:nvPr/>
        </p:nvPicPr>
        <p:blipFill>
          <a:blip r:embed="rId6" cstate="print"/>
          <a:stretch>
            <a:fillRect/>
          </a:stretch>
        </p:blipFill>
        <p:spPr>
          <a:xfrm>
            <a:off x="3733800" y="5638800"/>
            <a:ext cx="838200" cy="1004053"/>
          </a:xfrm>
          <a:prstGeom prst="rect">
            <a:avLst/>
          </a:prstGeom>
          <a:ln>
            <a:noFill/>
          </a:ln>
          <a:effectLst>
            <a:outerShdw blurRad="292100" dist="139700" dir="2700000" algn="tl" rotWithShape="0">
              <a:srgbClr val="333333">
                <a:alpha val="65000"/>
              </a:srgbClr>
            </a:outerShdw>
          </a:effectLst>
        </p:spPr>
      </p:pic>
      <p:pic>
        <p:nvPicPr>
          <p:cNvPr id="12" name="Picture 11" descr="ajaLogo copy.png"/>
          <p:cNvPicPr>
            <a:picLocks noChangeAspect="1"/>
          </p:cNvPicPr>
          <p:nvPr/>
        </p:nvPicPr>
        <p:blipFill>
          <a:blip r:embed="rId7" cstate="print"/>
          <a:stretch>
            <a:fillRect/>
          </a:stretch>
        </p:blipFill>
        <p:spPr>
          <a:xfrm>
            <a:off x="2438400" y="5562600"/>
            <a:ext cx="914400" cy="1092017"/>
          </a:xfrm>
          <a:prstGeom prst="rect">
            <a:avLst/>
          </a:prstGeom>
        </p:spPr>
      </p:pic>
      <p:pic>
        <p:nvPicPr>
          <p:cNvPr id="13" name="Picture 12" descr="HUC Logo.jpg"/>
          <p:cNvPicPr>
            <a:picLocks noChangeAspect="1"/>
          </p:cNvPicPr>
          <p:nvPr/>
        </p:nvPicPr>
        <p:blipFill>
          <a:blip r:embed="rId8" cstate="print"/>
          <a:stretch>
            <a:fillRect/>
          </a:stretch>
        </p:blipFill>
        <p:spPr>
          <a:xfrm>
            <a:off x="4876800" y="5638800"/>
            <a:ext cx="990600" cy="976756"/>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ormAutofit/>
          </a:bodyPr>
          <a:lstStyle/>
          <a:p>
            <a:pPr eaLnBrk="1" hangingPunct="1"/>
            <a:r>
              <a:rPr lang="en-US" sz="3200" b="1" dirty="0" smtClean="0">
                <a:solidFill>
                  <a:srgbClr val="00ADD3"/>
                </a:solidFill>
              </a:rPr>
              <a:t>Webinar Attendee Helpful Tips</a:t>
            </a:r>
          </a:p>
        </p:txBody>
      </p:sp>
      <p:sp>
        <p:nvSpPr>
          <p:cNvPr id="14339" name="Content Placeholder 16"/>
          <p:cNvSpPr>
            <a:spLocks noGrp="1"/>
          </p:cNvSpPr>
          <p:nvPr>
            <p:ph sz="half" idx="2"/>
          </p:nvPr>
        </p:nvSpPr>
        <p:spPr>
          <a:xfrm>
            <a:off x="4495800" y="1600200"/>
            <a:ext cx="4038600" cy="4525963"/>
          </a:xfrm>
        </p:spPr>
        <p:txBody>
          <a:bodyPr/>
          <a:lstStyle/>
          <a:p>
            <a:r>
              <a:rPr lang="en-US" sz="1800" dirty="0" smtClean="0"/>
              <a:t>Lets review a few guidelines for optimal Webinar attendee experience. </a:t>
            </a:r>
            <a:br>
              <a:rPr lang="en-US" sz="1800" dirty="0" smtClean="0"/>
            </a:br>
            <a:endParaRPr lang="en-US" sz="1800" dirty="0" smtClean="0"/>
          </a:p>
          <a:p>
            <a:r>
              <a:rPr lang="en-US" sz="1800" dirty="0" smtClean="0"/>
              <a:t>This webinar broadcast has begun with all attendees in “Listen Only” mode.</a:t>
            </a:r>
            <a:br>
              <a:rPr lang="en-US" sz="1800" dirty="0" smtClean="0"/>
            </a:br>
            <a:endParaRPr lang="en-US" sz="1800" dirty="0" smtClean="0"/>
          </a:p>
          <a:p>
            <a:r>
              <a:rPr lang="en-US" sz="1800" dirty="0" smtClean="0"/>
              <a:t>On the next couple of slides, we’ll explain how to use your “Webinar Control Panel.” </a:t>
            </a:r>
          </a:p>
          <a:p>
            <a:pPr>
              <a:buFont typeface="Arial" pitchFamily="34" charset="0"/>
              <a:buNone/>
            </a:pPr>
            <a:endParaRPr lang="en-US" dirty="0" smtClean="0"/>
          </a:p>
        </p:txBody>
      </p:sp>
      <p:pic>
        <p:nvPicPr>
          <p:cNvPr id="8" name="Picture 5" descr="Rachel Photo.jpg"/>
          <p:cNvPicPr>
            <a:picLocks noChangeAspect="1"/>
          </p:cNvPicPr>
          <p:nvPr/>
        </p:nvPicPr>
        <p:blipFill>
          <a:blip r:embed="rId3" cstate="screen"/>
          <a:srcRect/>
          <a:stretch>
            <a:fillRect/>
          </a:stretch>
        </p:blipFill>
        <p:spPr bwMode="auto">
          <a:xfrm>
            <a:off x="304800" y="5715000"/>
            <a:ext cx="838200" cy="957943"/>
          </a:xfrm>
          <a:prstGeom prst="rect">
            <a:avLst/>
          </a:prstGeom>
          <a:noFill/>
          <a:ln w="9525">
            <a:noFill/>
            <a:miter lim="800000"/>
            <a:headEnd/>
            <a:tailEnd/>
          </a:ln>
        </p:spPr>
      </p:pic>
      <p:pic>
        <p:nvPicPr>
          <p:cNvPr id="9" name="Picture 8" descr="frustrated-woman-infront-of-computer-270.jpg"/>
          <p:cNvPicPr>
            <a:picLocks noChangeAspect="1"/>
          </p:cNvPicPr>
          <p:nvPr/>
        </p:nvPicPr>
        <p:blipFill>
          <a:blip r:embed="rId4" cstate="print"/>
          <a:stretch>
            <a:fillRect/>
          </a:stretch>
        </p:blipFill>
        <p:spPr>
          <a:xfrm>
            <a:off x="1123950" y="1752600"/>
            <a:ext cx="2819400" cy="28194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152400"/>
            <a:ext cx="8229600" cy="1143000"/>
          </a:xfrm>
        </p:spPr>
        <p:txBody>
          <a:bodyPr>
            <a:normAutofit/>
          </a:bodyPr>
          <a:lstStyle/>
          <a:p>
            <a:pPr eaLnBrk="1" hangingPunct="1"/>
            <a:r>
              <a:rPr lang="en-US" sz="3200" b="1" dirty="0" smtClean="0">
                <a:solidFill>
                  <a:srgbClr val="00ADD3"/>
                </a:solidFill>
              </a:rPr>
              <a:t>Helpful Tips: General Use</a:t>
            </a:r>
          </a:p>
        </p:txBody>
      </p:sp>
      <p:pic>
        <p:nvPicPr>
          <p:cNvPr id="4102" name="Picture 6" descr="GTW Options.JPG"/>
          <p:cNvPicPr>
            <a:picLocks noChangeAspect="1"/>
          </p:cNvPicPr>
          <p:nvPr/>
        </p:nvPicPr>
        <p:blipFill>
          <a:blip r:embed="rId3" cstate="screen"/>
          <a:srcRect/>
          <a:stretch>
            <a:fillRect/>
          </a:stretch>
        </p:blipFill>
        <p:spPr bwMode="auto">
          <a:xfrm>
            <a:off x="1600200" y="1219200"/>
            <a:ext cx="5867400" cy="4249738"/>
          </a:xfrm>
          <a:prstGeom prst="rect">
            <a:avLst/>
          </a:prstGeom>
          <a:ln>
            <a:noFill/>
          </a:ln>
          <a:effectLst>
            <a:outerShdw blurRad="292100" dist="139700" dir="2700000" algn="tl" rotWithShape="0">
              <a:srgbClr val="333333">
                <a:alpha val="65000"/>
              </a:srgbClr>
            </a:outerShdw>
          </a:effectLst>
        </p:spPr>
      </p:pic>
      <p:pic>
        <p:nvPicPr>
          <p:cNvPr id="7" name="Picture 5" descr="Rachel Photo.jpg"/>
          <p:cNvPicPr>
            <a:picLocks noChangeAspect="1"/>
          </p:cNvPicPr>
          <p:nvPr/>
        </p:nvPicPr>
        <p:blipFill>
          <a:blip r:embed="rId4" cstate="screen"/>
          <a:srcRect/>
          <a:stretch>
            <a:fillRect/>
          </a:stretch>
        </p:blipFill>
        <p:spPr bwMode="auto">
          <a:xfrm>
            <a:off x="304800" y="5715000"/>
            <a:ext cx="838200" cy="9579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3200" b="1" dirty="0" smtClean="0">
                <a:solidFill>
                  <a:srgbClr val="00ADD3"/>
                </a:solidFill>
              </a:rPr>
              <a:t>Helpful Tips: Audio Controls</a:t>
            </a:r>
          </a:p>
        </p:txBody>
      </p:sp>
      <p:sp>
        <p:nvSpPr>
          <p:cNvPr id="16387" name="Rectangle 3"/>
          <p:cNvSpPr>
            <a:spLocks noGrp="1" noChangeArrowheads="1"/>
          </p:cNvSpPr>
          <p:nvPr>
            <p:ph sz="half" idx="1"/>
          </p:nvPr>
        </p:nvSpPr>
        <p:spPr>
          <a:xfrm>
            <a:off x="609600" y="1600200"/>
            <a:ext cx="4038600" cy="4419600"/>
          </a:xfrm>
        </p:spPr>
        <p:txBody>
          <a:bodyPr/>
          <a:lstStyle/>
          <a:p>
            <a:pPr eaLnBrk="1" hangingPunct="1"/>
            <a:r>
              <a:rPr lang="en-US" sz="1800" dirty="0" smtClean="0"/>
              <a:t>You have the option of choosing one of two audio modes: </a:t>
            </a:r>
          </a:p>
          <a:p>
            <a:pPr lvl="1" eaLnBrk="1" hangingPunct="1"/>
            <a:r>
              <a:rPr lang="en-US" sz="1800" dirty="0" smtClean="0"/>
              <a:t>Telephone </a:t>
            </a:r>
          </a:p>
          <a:p>
            <a:pPr lvl="1" eaLnBrk="1" hangingPunct="1"/>
            <a:r>
              <a:rPr lang="en-US" sz="1800" dirty="0" smtClean="0"/>
              <a:t>Mic &amp; Speakers</a:t>
            </a:r>
            <a:br>
              <a:rPr lang="en-US" sz="1800" dirty="0" smtClean="0"/>
            </a:br>
            <a:endParaRPr lang="en-US" sz="1800" dirty="0" smtClean="0"/>
          </a:p>
          <a:p>
            <a:pPr eaLnBrk="1" hangingPunct="1"/>
            <a:r>
              <a:rPr lang="en-US" sz="1800" dirty="0" smtClean="0"/>
              <a:t>When using the telephone component be sure to enter your </a:t>
            </a:r>
            <a:r>
              <a:rPr lang="en-US" sz="1800" u="sng" dirty="0" smtClean="0"/>
              <a:t>audio pin</a:t>
            </a:r>
            <a:r>
              <a:rPr lang="en-US" sz="1800" dirty="0" smtClean="0"/>
              <a:t>, which is displayed in the audio pane.</a:t>
            </a:r>
          </a:p>
        </p:txBody>
      </p:sp>
      <p:pic>
        <p:nvPicPr>
          <p:cNvPr id="15" name="Picture 4"/>
          <p:cNvPicPr>
            <a:picLocks noGrp="1" noChangeAspect="1" noChangeArrowheads="1"/>
          </p:cNvPicPr>
          <p:nvPr>
            <p:ph sz="half" idx="2"/>
          </p:nvPr>
        </p:nvPicPr>
        <p:blipFill>
          <a:blip r:embed="rId3" cstate="screen"/>
          <a:srcRect/>
          <a:stretch>
            <a:fillRect/>
          </a:stretch>
        </p:blipFill>
        <p:spPr>
          <a:xfrm>
            <a:off x="5029200" y="1447800"/>
            <a:ext cx="3016250" cy="4525963"/>
          </a:xfrm>
          <a:effectLst>
            <a:outerShdw blurRad="292100" dist="139700" dir="2700000" algn="tl" rotWithShape="0">
              <a:srgbClr val="333333">
                <a:alpha val="65000"/>
              </a:srgbClr>
            </a:outerShdw>
          </a:effectLst>
        </p:spPr>
      </p:pic>
      <p:pic>
        <p:nvPicPr>
          <p:cNvPr id="7" name="Picture 5" descr="Rachel Photo.jpg"/>
          <p:cNvPicPr>
            <a:picLocks noChangeAspect="1"/>
          </p:cNvPicPr>
          <p:nvPr/>
        </p:nvPicPr>
        <p:blipFill>
          <a:blip r:embed="rId4" cstate="screen"/>
          <a:srcRect/>
          <a:stretch>
            <a:fillRect/>
          </a:stretch>
        </p:blipFill>
        <p:spPr bwMode="auto">
          <a:xfrm>
            <a:off x="304800" y="5715000"/>
            <a:ext cx="838200" cy="9579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normAutofit/>
          </a:bodyPr>
          <a:lstStyle/>
          <a:p>
            <a:pPr eaLnBrk="1" hangingPunct="1"/>
            <a:r>
              <a:rPr lang="en-US" sz="3200" b="1" dirty="0" smtClean="0">
                <a:solidFill>
                  <a:srgbClr val="00ADD3"/>
                </a:solidFill>
              </a:rPr>
              <a:t>Helpful Tips: Help Options</a:t>
            </a:r>
          </a:p>
        </p:txBody>
      </p:sp>
      <p:sp>
        <p:nvSpPr>
          <p:cNvPr id="13" name="Content Placeholder 12"/>
          <p:cNvSpPr>
            <a:spLocks noGrp="1"/>
          </p:cNvSpPr>
          <p:nvPr>
            <p:ph idx="1"/>
          </p:nvPr>
        </p:nvSpPr>
        <p:spPr/>
        <p:txBody>
          <a:bodyPr>
            <a:normAutofit/>
          </a:bodyPr>
          <a:lstStyle/>
          <a:p>
            <a:pPr marL="347472" indent="-347472">
              <a:lnSpc>
                <a:spcPct val="80000"/>
              </a:lnSpc>
              <a:spcBef>
                <a:spcPts val="720"/>
              </a:spcBef>
              <a:buFont typeface="Arial" charset="0"/>
              <a:buChar char="•"/>
              <a:defRPr/>
            </a:pPr>
            <a:r>
              <a:rPr lang="en-US" sz="1800" dirty="0"/>
              <a:t>If you are encountering any issues with your webinar experience, please type your questions into the </a:t>
            </a:r>
            <a:r>
              <a:rPr lang="en-US" sz="1800" b="1" dirty="0"/>
              <a:t>Questions Log</a:t>
            </a:r>
            <a:r>
              <a:rPr lang="en-US" sz="1800" dirty="0"/>
              <a:t>.</a:t>
            </a:r>
          </a:p>
          <a:p>
            <a:pPr marL="804672" lvl="1" indent="-347472" fontAlgn="auto">
              <a:lnSpc>
                <a:spcPct val="80000"/>
              </a:lnSpc>
              <a:spcBef>
                <a:spcPts val="720"/>
              </a:spcBef>
              <a:spcAft>
                <a:spcPts val="0"/>
              </a:spcAft>
              <a:buNone/>
              <a:defRPr/>
            </a:pPr>
            <a:endParaRPr lang="en-US" sz="1800" dirty="0"/>
          </a:p>
          <a:p>
            <a:pPr marL="347472" indent="-347472">
              <a:lnSpc>
                <a:spcPct val="80000"/>
              </a:lnSpc>
              <a:spcBef>
                <a:spcPts val="720"/>
              </a:spcBef>
              <a:buFont typeface="Arial" charset="0"/>
              <a:buChar char="•"/>
              <a:defRPr/>
            </a:pPr>
            <a:r>
              <a:rPr lang="en-US" sz="1800" b="1" dirty="0"/>
              <a:t>Thank you for your attention and patience!  Now let’s begin our presentation</a:t>
            </a:r>
            <a:r>
              <a:rPr lang="en-US" sz="1800" b="1" dirty="0" smtClean="0"/>
              <a:t>.</a:t>
            </a:r>
            <a:endParaRPr lang="en-US" sz="1800" b="1" dirty="0"/>
          </a:p>
        </p:txBody>
      </p:sp>
      <p:pic>
        <p:nvPicPr>
          <p:cNvPr id="32770" name="Picture 2" descr="http://crossfitdelawarevalley.com/wp-content/uploads/2011/08/image.jpeg"/>
          <p:cNvPicPr>
            <a:picLocks noChangeAspect="1" noChangeArrowheads="1"/>
          </p:cNvPicPr>
          <p:nvPr/>
        </p:nvPicPr>
        <p:blipFill>
          <a:blip r:embed="rId3" cstate="screen"/>
          <a:srcRect/>
          <a:stretch>
            <a:fillRect/>
          </a:stretch>
        </p:blipFill>
        <p:spPr bwMode="auto">
          <a:xfrm>
            <a:off x="3429000" y="4191000"/>
            <a:ext cx="2362200" cy="1457325"/>
          </a:xfrm>
          <a:prstGeom prst="rect">
            <a:avLst/>
          </a:prstGeom>
          <a:ln>
            <a:noFill/>
          </a:ln>
          <a:effectLst>
            <a:outerShdw blurRad="292100" dist="139700" dir="2700000" algn="tl" rotWithShape="0">
              <a:srgbClr val="333333">
                <a:alpha val="65000"/>
              </a:srgbClr>
            </a:outerShdw>
          </a:effectLst>
        </p:spPr>
      </p:pic>
      <p:pic>
        <p:nvPicPr>
          <p:cNvPr id="8" name="Picture 5" descr="Rachel Photo.jpg"/>
          <p:cNvPicPr>
            <a:picLocks noChangeAspect="1"/>
          </p:cNvPicPr>
          <p:nvPr/>
        </p:nvPicPr>
        <p:blipFill>
          <a:blip r:embed="rId4" cstate="screen"/>
          <a:srcRect/>
          <a:stretch>
            <a:fillRect/>
          </a:stretch>
        </p:blipFill>
        <p:spPr bwMode="auto">
          <a:xfrm>
            <a:off x="304800" y="5715000"/>
            <a:ext cx="838200" cy="9579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33400" y="2133600"/>
            <a:ext cx="8610600" cy="1447800"/>
          </a:xfrm>
        </p:spPr>
        <p:txBody>
          <a:bodyPr/>
          <a:lstStyle/>
          <a:p>
            <a:pPr eaLnBrk="1" hangingPunct="1"/>
            <a:r>
              <a:rPr lang="en-US" sz="3600" b="1" dirty="0" smtClean="0">
                <a:solidFill>
                  <a:srgbClr val="00ADD3"/>
                </a:solidFill>
              </a:rPr>
              <a:t>WOMEN OF REFORM JUDAISM</a:t>
            </a:r>
          </a:p>
        </p:txBody>
      </p:sp>
      <p:sp>
        <p:nvSpPr>
          <p:cNvPr id="13315" name="Rectangle 3"/>
          <p:cNvSpPr>
            <a:spLocks noChangeArrowheads="1"/>
          </p:cNvSpPr>
          <p:nvPr/>
        </p:nvSpPr>
        <p:spPr bwMode="auto">
          <a:xfrm>
            <a:off x="304800" y="3200400"/>
            <a:ext cx="8610600" cy="1200329"/>
          </a:xfrm>
          <a:prstGeom prst="rect">
            <a:avLst/>
          </a:prstGeom>
          <a:noFill/>
          <a:ln w="9525">
            <a:noFill/>
            <a:miter lim="800000"/>
            <a:headEnd/>
            <a:tailEnd/>
          </a:ln>
        </p:spPr>
        <p:txBody>
          <a:bodyPr wrap="square">
            <a:spAutoFit/>
          </a:bodyPr>
          <a:lstStyle/>
          <a:p>
            <a:pPr algn="ctr"/>
            <a:r>
              <a:rPr lang="en-US" sz="3200" dirty="0" smtClean="0">
                <a:latin typeface="Calibri" pitchFamily="34" charset="0"/>
              </a:rPr>
              <a:t>Artifact Webinar </a:t>
            </a:r>
          </a:p>
          <a:p>
            <a:pPr algn="ctr"/>
            <a:endParaRPr lang="en-US" sz="4000" dirty="0">
              <a:solidFill>
                <a:schemeClr val="accent2"/>
              </a:solidFill>
              <a:latin typeface="Calibri" pitchFamily="34" charset="0"/>
            </a:endParaRPr>
          </a:p>
        </p:txBody>
      </p:sp>
      <p:sp>
        <p:nvSpPr>
          <p:cNvPr id="13317" name="Rectangle 4"/>
          <p:cNvSpPr>
            <a:spLocks noChangeArrowheads="1"/>
          </p:cNvSpPr>
          <p:nvPr/>
        </p:nvSpPr>
        <p:spPr bwMode="auto">
          <a:xfrm>
            <a:off x="1828800" y="4114800"/>
            <a:ext cx="5943600" cy="1323439"/>
          </a:xfrm>
          <a:prstGeom prst="rect">
            <a:avLst/>
          </a:prstGeom>
          <a:noFill/>
          <a:ln w="3175">
            <a:solidFill>
              <a:schemeClr val="tx1"/>
            </a:solidFill>
            <a:miter lim="800000"/>
            <a:headEnd/>
            <a:tailEnd/>
          </a:ln>
        </p:spPr>
        <p:txBody>
          <a:bodyPr wrap="square">
            <a:spAutoFit/>
          </a:bodyPr>
          <a:lstStyle/>
          <a:p>
            <a:pPr algn="ctr" fontAlgn="auto">
              <a:spcAft>
                <a:spcPts val="0"/>
              </a:spcAft>
              <a:buFont typeface="Arial" pitchFamily="34" charset="0"/>
              <a:buNone/>
              <a:defRPr/>
            </a:pPr>
            <a:r>
              <a:rPr lang="en-US" sz="1600" dirty="0" smtClean="0">
                <a:cs typeface="Arial" charset="0"/>
              </a:rPr>
              <a:t>Presented by</a:t>
            </a:r>
            <a:br>
              <a:rPr lang="en-US" sz="1600" dirty="0" smtClean="0">
                <a:cs typeface="Arial" charset="0"/>
              </a:rPr>
            </a:br>
            <a:r>
              <a:rPr lang="en-US" sz="1600" dirty="0" smtClean="0">
                <a:cs typeface="Arial" charset="0"/>
              </a:rPr>
              <a:t>Rabbi Samuel K. Joseph, Ph.D.</a:t>
            </a:r>
          </a:p>
          <a:p>
            <a:pPr algn="ctr"/>
            <a:r>
              <a:rPr lang="en-US" sz="1600" dirty="0" smtClean="0"/>
              <a:t>Eleanor </a:t>
            </a:r>
            <a:r>
              <a:rPr lang="en-US" sz="1600" dirty="0" err="1" smtClean="0"/>
              <a:t>Sinsheimer</a:t>
            </a:r>
            <a:r>
              <a:rPr lang="en-US" sz="1600" dirty="0" smtClean="0"/>
              <a:t> Distinguished Service Professor  </a:t>
            </a:r>
          </a:p>
          <a:p>
            <a:pPr algn="ctr"/>
            <a:r>
              <a:rPr lang="en-US" sz="1600" dirty="0" smtClean="0"/>
              <a:t>of Jewish Education and Leadership Development</a:t>
            </a:r>
          </a:p>
          <a:p>
            <a:pPr algn="ctr"/>
            <a:r>
              <a:rPr lang="en-US" sz="1600" dirty="0" smtClean="0"/>
              <a:t>Hebrew Union College-Jewish Institute of Religion       </a:t>
            </a:r>
            <a:endParaRPr lang="en-US" sz="1600" dirty="0"/>
          </a:p>
        </p:txBody>
      </p:sp>
      <p:pic>
        <p:nvPicPr>
          <p:cNvPr id="8" name="Picture 7" descr="wrj_centennial_LOGO_print.jpg"/>
          <p:cNvPicPr>
            <a:picLocks noChangeAspect="1"/>
          </p:cNvPicPr>
          <p:nvPr/>
        </p:nvPicPr>
        <p:blipFill>
          <a:blip r:embed="rId3" cstate="print"/>
          <a:stretch>
            <a:fillRect/>
          </a:stretch>
        </p:blipFill>
        <p:spPr>
          <a:xfrm>
            <a:off x="3810000" y="685800"/>
            <a:ext cx="1143000" cy="1369162"/>
          </a:xfrm>
          <a:prstGeom prst="rect">
            <a:avLst/>
          </a:prstGeom>
          <a:ln>
            <a:noFill/>
          </a:ln>
          <a:effectLst>
            <a:outerShdw blurRad="292100" dist="139700" dir="2700000" algn="tl" rotWithShape="0">
              <a:srgbClr val="333333">
                <a:alpha val="65000"/>
              </a:srgbClr>
            </a:outerShdw>
          </a:effectLst>
        </p:spPr>
      </p:pic>
      <p:pic>
        <p:nvPicPr>
          <p:cNvPr id="7" name="Picture 6" descr="ajaLogo copy.png"/>
          <p:cNvPicPr>
            <a:picLocks noChangeAspect="1"/>
          </p:cNvPicPr>
          <p:nvPr/>
        </p:nvPicPr>
        <p:blipFill>
          <a:blip r:embed="rId4" cstate="print"/>
          <a:stretch>
            <a:fillRect/>
          </a:stretch>
        </p:blipFill>
        <p:spPr>
          <a:xfrm>
            <a:off x="2057400" y="609600"/>
            <a:ext cx="1300907" cy="1553602"/>
          </a:xfrm>
          <a:prstGeom prst="rect">
            <a:avLst/>
          </a:prstGeom>
        </p:spPr>
      </p:pic>
      <p:pic>
        <p:nvPicPr>
          <p:cNvPr id="9" name="Picture 8" descr="Selfon, Rosanne.jpg"/>
          <p:cNvPicPr>
            <a:picLocks noChangeAspect="1"/>
          </p:cNvPicPr>
          <p:nvPr/>
        </p:nvPicPr>
        <p:blipFill>
          <a:blip r:embed="rId5" cstate="print"/>
          <a:stretch>
            <a:fillRect/>
          </a:stretch>
        </p:blipFill>
        <p:spPr>
          <a:xfrm>
            <a:off x="381000" y="5562600"/>
            <a:ext cx="710629" cy="1054100"/>
          </a:xfrm>
          <a:prstGeom prst="rect">
            <a:avLst/>
          </a:prstGeom>
        </p:spPr>
      </p:pic>
      <p:pic>
        <p:nvPicPr>
          <p:cNvPr id="10" name="Picture 2"/>
          <p:cNvPicPr>
            <a:picLocks noChangeAspect="1" noChangeArrowheads="1"/>
          </p:cNvPicPr>
          <p:nvPr/>
        </p:nvPicPr>
        <p:blipFill>
          <a:blip r:embed="rId6" cstate="print"/>
          <a:srcRect/>
          <a:stretch>
            <a:fillRect/>
          </a:stretch>
        </p:blipFill>
        <p:spPr bwMode="auto">
          <a:xfrm>
            <a:off x="7924800" y="5562600"/>
            <a:ext cx="990600" cy="1037278"/>
          </a:xfrm>
          <a:prstGeom prst="rect">
            <a:avLst/>
          </a:prstGeom>
          <a:noFill/>
          <a:ln w="9525">
            <a:noFill/>
            <a:miter lim="800000"/>
            <a:headEnd/>
            <a:tailEnd/>
          </a:ln>
          <a:effectLst/>
        </p:spPr>
      </p:pic>
      <p:pic>
        <p:nvPicPr>
          <p:cNvPr id="11" name="Picture 10" descr="HUC Logo.jpg"/>
          <p:cNvPicPr>
            <a:picLocks noChangeAspect="1"/>
          </p:cNvPicPr>
          <p:nvPr/>
        </p:nvPicPr>
        <p:blipFill>
          <a:blip r:embed="rId7" cstate="print"/>
          <a:stretch>
            <a:fillRect/>
          </a:stretch>
        </p:blipFill>
        <p:spPr>
          <a:xfrm>
            <a:off x="5486400" y="685800"/>
            <a:ext cx="1445136" cy="142494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ADD3"/>
                </a:solidFill>
              </a:rPr>
              <a:t>What are artifacts?</a:t>
            </a:r>
            <a:endParaRPr lang="en-US" sz="3200" b="1" dirty="0">
              <a:solidFill>
                <a:srgbClr val="00ADD3"/>
              </a:solidFill>
            </a:endParaRPr>
          </a:p>
        </p:txBody>
      </p:sp>
      <p:sp>
        <p:nvSpPr>
          <p:cNvPr id="3" name="Content Placeholder 2"/>
          <p:cNvSpPr>
            <a:spLocks noGrp="1"/>
          </p:cNvSpPr>
          <p:nvPr>
            <p:ph idx="1"/>
          </p:nvPr>
        </p:nvSpPr>
        <p:spPr>
          <a:xfrm>
            <a:off x="457200" y="1371600"/>
            <a:ext cx="8229600" cy="4754563"/>
          </a:xfrm>
        </p:spPr>
        <p:txBody>
          <a:bodyPr>
            <a:normAutofit/>
          </a:bodyPr>
          <a:lstStyle/>
          <a:p>
            <a:pPr algn="ctr">
              <a:buNone/>
            </a:pPr>
            <a:r>
              <a:rPr lang="en-US" sz="2000" dirty="0" smtClean="0"/>
              <a:t>Artifacts are things that are formed by humans…</a:t>
            </a:r>
          </a:p>
          <a:p>
            <a:pPr algn="ctr">
              <a:buNone/>
            </a:pPr>
            <a:r>
              <a:rPr lang="en-US" sz="2000" dirty="0" smtClean="0"/>
              <a:t>and so are of interest today.</a:t>
            </a:r>
          </a:p>
        </p:txBody>
      </p:sp>
      <p:pic>
        <p:nvPicPr>
          <p:cNvPr id="4" name="Picture 3" descr="Oil Lamp.jpg"/>
          <p:cNvPicPr>
            <a:picLocks noChangeAspect="1"/>
          </p:cNvPicPr>
          <p:nvPr/>
        </p:nvPicPr>
        <p:blipFill>
          <a:blip r:embed="rId2" cstate="print"/>
          <a:stretch>
            <a:fillRect/>
          </a:stretch>
        </p:blipFill>
        <p:spPr>
          <a:xfrm>
            <a:off x="2286000" y="2286000"/>
            <a:ext cx="4800600" cy="3732128"/>
          </a:xfrm>
          <a:prstGeom prst="rect">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304800" y="5486400"/>
            <a:ext cx="990600" cy="1037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5486400"/>
            <a:ext cx="990600" cy="1037278"/>
          </a:xfrm>
          <a:prstGeom prst="rect">
            <a:avLst/>
          </a:prstGeom>
          <a:noFill/>
          <a:ln w="9525">
            <a:noFill/>
            <a:miter lim="800000"/>
            <a:headEnd/>
            <a:tailEnd/>
          </a:ln>
          <a:effectLst/>
        </p:spPr>
      </p:pic>
      <p:pic>
        <p:nvPicPr>
          <p:cNvPr id="8" name="Picture 7" descr="Bar Mitzvah Photo 2.JPG"/>
          <p:cNvPicPr>
            <a:picLocks noChangeAspect="1"/>
          </p:cNvPicPr>
          <p:nvPr/>
        </p:nvPicPr>
        <p:blipFill>
          <a:blip r:embed="rId3" cstate="print"/>
          <a:stretch>
            <a:fillRect/>
          </a:stretch>
        </p:blipFill>
        <p:spPr>
          <a:xfrm rot="20886251">
            <a:off x="3788604" y="2275766"/>
            <a:ext cx="4673894" cy="32366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Bar Mitzvah Photo.JPG"/>
          <p:cNvPicPr>
            <a:picLocks noChangeAspect="1"/>
          </p:cNvPicPr>
          <p:nvPr/>
        </p:nvPicPr>
        <p:blipFill>
          <a:blip r:embed="rId4" cstate="print"/>
          <a:stretch>
            <a:fillRect/>
          </a:stretch>
        </p:blipFill>
        <p:spPr>
          <a:xfrm rot="470826">
            <a:off x="818663" y="864946"/>
            <a:ext cx="3057276" cy="43884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1225</TotalTime>
  <Words>691</Words>
  <Application>Microsoft Office PowerPoint</Application>
  <PresentationFormat>On-screen Show (4:3)</PresentationFormat>
  <Paragraphs>146</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WOMEN OF REFORM JUDAISM</vt:lpstr>
      <vt:lpstr>In Remembrance</vt:lpstr>
      <vt:lpstr>Webinar Attendee Helpful Tips</vt:lpstr>
      <vt:lpstr>Helpful Tips: General Use</vt:lpstr>
      <vt:lpstr>Helpful Tips: Audio Controls</vt:lpstr>
      <vt:lpstr>Helpful Tips: Help Options</vt:lpstr>
      <vt:lpstr>WOMEN OF REFORM JUDAISM</vt:lpstr>
      <vt:lpstr>What are artifacts?</vt:lpstr>
      <vt:lpstr>Slide 9</vt:lpstr>
      <vt:lpstr>Slide 10</vt:lpstr>
      <vt:lpstr>Slide 11</vt:lpstr>
      <vt:lpstr>Slide 12</vt:lpstr>
      <vt:lpstr>Archeological Artifact</vt:lpstr>
      <vt:lpstr>Cultural Artifact</vt:lpstr>
      <vt:lpstr>Social Artifact</vt:lpstr>
      <vt:lpstr>Definition of Culture</vt:lpstr>
      <vt:lpstr>WRJ Artifacts</vt:lpstr>
      <vt:lpstr>WRJ Artifacts</vt:lpstr>
      <vt:lpstr>First Things First</vt:lpstr>
      <vt:lpstr>Acceptable Items</vt:lpstr>
      <vt:lpstr>Items that will NOT be considered</vt:lpstr>
      <vt:lpstr>Local Sisterhood Exhibits</vt:lpstr>
      <vt:lpstr>Have a Question?</vt:lpstr>
      <vt:lpstr>Questions &amp; Answers</vt:lpstr>
      <vt:lpstr>Upcoming Centennial Programs</vt:lpstr>
      <vt:lpstr>Thank you for attending!</vt:lpstr>
    </vt:vector>
  </TitlesOfParts>
  <Company>URJ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OF REFORM JUDAISM</dc:title>
  <dc:creator>rjurisz</dc:creator>
  <cp:lastModifiedBy>Rachel</cp:lastModifiedBy>
  <cp:revision>135</cp:revision>
  <dcterms:created xsi:type="dcterms:W3CDTF">2012-03-26T18:32:29Z</dcterms:created>
  <dcterms:modified xsi:type="dcterms:W3CDTF">2012-09-11T22:04:59Z</dcterms:modified>
</cp:coreProperties>
</file>